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256" r:id="rId2"/>
    <p:sldId id="272" r:id="rId3"/>
    <p:sldId id="273" r:id="rId4"/>
    <p:sldId id="274" r:id="rId5"/>
    <p:sldId id="275" r:id="rId6"/>
    <p:sldId id="276" r:id="rId7"/>
    <p:sldId id="277" r:id="rId8"/>
    <p:sldId id="278" r:id="rId9"/>
    <p:sldId id="279" r:id="rId10"/>
    <p:sldId id="280" r:id="rId11"/>
    <p:sldId id="258" r:id="rId12"/>
    <p:sldId id="269" r:id="rId13"/>
    <p:sldId id="259" r:id="rId14"/>
    <p:sldId id="260" r:id="rId15"/>
    <p:sldId id="282" r:id="rId16"/>
    <p:sldId id="261" r:id="rId17"/>
    <p:sldId id="263" r:id="rId18"/>
    <p:sldId id="264" r:id="rId19"/>
    <p:sldId id="283" r:id="rId20"/>
    <p:sldId id="266" r:id="rId21"/>
    <p:sldId id="284" r:id="rId22"/>
    <p:sldId id="285" r:id="rId23"/>
    <p:sldId id="268" r:id="rId24"/>
    <p:sldId id="270" r:id="rId25"/>
    <p:sldId id="271" r:id="rId26"/>
    <p:sldId id="286" r:id="rId27"/>
    <p:sldId id="289" r:id="rId28"/>
    <p:sldId id="290" r:id="rId29"/>
    <p:sldId id="287" r:id="rId30"/>
    <p:sldId id="291" r:id="rId31"/>
    <p:sldId id="257" r:id="rId32"/>
    <p:sldId id="281" r:id="rId33"/>
    <p:sldId id="265" r:id="rId34"/>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330"/>
    <p:restoredTop sz="86425"/>
  </p:normalViewPr>
  <p:slideViewPr>
    <p:cSldViewPr snapToGrid="0" snapToObjects="1">
      <p:cViewPr varScale="1">
        <p:scale>
          <a:sx n="87" d="100"/>
          <a:sy n="87" d="100"/>
        </p:scale>
        <p:origin x="208" y="928"/>
      </p:cViewPr>
      <p:guideLst/>
    </p:cSldViewPr>
  </p:slideViewPr>
  <p:outlineViewPr>
    <p:cViewPr>
      <p:scale>
        <a:sx n="33" d="100"/>
        <a:sy n="33" d="100"/>
      </p:scale>
      <p:origin x="0" y="-28304"/>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2B89FC-6F78-2E48-AD63-D0B8DA9A41E8}" type="datetimeFigureOut">
              <a:rPr lang="es-MX" smtClean="0"/>
              <a:t>13/05/23</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33E0AF-56E8-8D42-ADC7-E4D80AB5D1EC}" type="slidenum">
              <a:rPr lang="es-MX" smtClean="0"/>
              <a:t>‹Nº›</a:t>
            </a:fld>
            <a:endParaRPr lang="es-MX"/>
          </a:p>
        </p:txBody>
      </p:sp>
    </p:spTree>
    <p:extLst>
      <p:ext uri="{BB962C8B-B14F-4D97-AF65-F5344CB8AC3E}">
        <p14:creationId xmlns:p14="http://schemas.microsoft.com/office/powerpoint/2010/main" val="259050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8A33E0AF-56E8-8D42-ADC7-E4D80AB5D1EC}" type="slidenum">
              <a:rPr lang="es-MX" smtClean="0"/>
              <a:t>17</a:t>
            </a:fld>
            <a:endParaRPr lang="es-MX"/>
          </a:p>
        </p:txBody>
      </p:sp>
    </p:spTree>
    <p:extLst>
      <p:ext uri="{BB962C8B-B14F-4D97-AF65-F5344CB8AC3E}">
        <p14:creationId xmlns:p14="http://schemas.microsoft.com/office/powerpoint/2010/main" val="33907743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8A33E0AF-56E8-8D42-ADC7-E4D80AB5D1EC}" type="slidenum">
              <a:rPr lang="es-MX" smtClean="0"/>
              <a:t>18</a:t>
            </a:fld>
            <a:endParaRPr lang="es-MX"/>
          </a:p>
        </p:txBody>
      </p:sp>
    </p:spTree>
    <p:extLst>
      <p:ext uri="{BB962C8B-B14F-4D97-AF65-F5344CB8AC3E}">
        <p14:creationId xmlns:p14="http://schemas.microsoft.com/office/powerpoint/2010/main" val="38020455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8A33E0AF-56E8-8D42-ADC7-E4D80AB5D1EC}" type="slidenum">
              <a:rPr lang="es-MX" smtClean="0"/>
              <a:t>20</a:t>
            </a:fld>
            <a:endParaRPr lang="es-MX"/>
          </a:p>
        </p:txBody>
      </p:sp>
    </p:spTree>
    <p:extLst>
      <p:ext uri="{BB962C8B-B14F-4D97-AF65-F5344CB8AC3E}">
        <p14:creationId xmlns:p14="http://schemas.microsoft.com/office/powerpoint/2010/main" val="3624175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8A33E0AF-56E8-8D42-ADC7-E4D80AB5D1EC}" type="slidenum">
              <a:rPr lang="es-MX" smtClean="0"/>
              <a:t>21</a:t>
            </a:fld>
            <a:endParaRPr lang="es-MX"/>
          </a:p>
        </p:txBody>
      </p:sp>
    </p:spTree>
    <p:extLst>
      <p:ext uri="{BB962C8B-B14F-4D97-AF65-F5344CB8AC3E}">
        <p14:creationId xmlns:p14="http://schemas.microsoft.com/office/powerpoint/2010/main" val="3722175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8A33E0AF-56E8-8D42-ADC7-E4D80AB5D1EC}" type="slidenum">
              <a:rPr lang="es-MX" smtClean="0"/>
              <a:t>23</a:t>
            </a:fld>
            <a:endParaRPr lang="es-MX"/>
          </a:p>
        </p:txBody>
      </p:sp>
    </p:spTree>
    <p:extLst>
      <p:ext uri="{BB962C8B-B14F-4D97-AF65-F5344CB8AC3E}">
        <p14:creationId xmlns:p14="http://schemas.microsoft.com/office/powerpoint/2010/main" val="3905990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8A33E0AF-56E8-8D42-ADC7-E4D80AB5D1EC}" type="slidenum">
              <a:rPr lang="es-MX" smtClean="0"/>
              <a:t>32</a:t>
            </a:fld>
            <a:endParaRPr lang="es-MX"/>
          </a:p>
        </p:txBody>
      </p:sp>
    </p:spTree>
    <p:extLst>
      <p:ext uri="{BB962C8B-B14F-4D97-AF65-F5344CB8AC3E}">
        <p14:creationId xmlns:p14="http://schemas.microsoft.com/office/powerpoint/2010/main" val="1602607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8A33E0AF-56E8-8D42-ADC7-E4D80AB5D1EC}" type="slidenum">
              <a:rPr lang="es-MX" smtClean="0"/>
              <a:t>33</a:t>
            </a:fld>
            <a:endParaRPr lang="es-MX"/>
          </a:p>
        </p:txBody>
      </p:sp>
    </p:spTree>
    <p:extLst>
      <p:ext uri="{BB962C8B-B14F-4D97-AF65-F5344CB8AC3E}">
        <p14:creationId xmlns:p14="http://schemas.microsoft.com/office/powerpoint/2010/main" val="452718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F4FFCA-7A42-6A41-9B74-D4B364F9C563}"/>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p>
        </p:txBody>
      </p:sp>
      <p:sp>
        <p:nvSpPr>
          <p:cNvPr id="3" name="Subtítulo 2">
            <a:extLst>
              <a:ext uri="{FF2B5EF4-FFF2-40B4-BE49-F238E27FC236}">
                <a16:creationId xmlns:a16="http://schemas.microsoft.com/office/drawing/2014/main" id="{A813D2EA-F466-6147-A3C3-56477507E3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p>
        </p:txBody>
      </p:sp>
      <p:sp>
        <p:nvSpPr>
          <p:cNvPr id="4" name="Marcador de fecha 3">
            <a:extLst>
              <a:ext uri="{FF2B5EF4-FFF2-40B4-BE49-F238E27FC236}">
                <a16:creationId xmlns:a16="http://schemas.microsoft.com/office/drawing/2014/main" id="{2B683BA5-E177-BC46-8C87-03A6083F8B16}"/>
              </a:ext>
            </a:extLst>
          </p:cNvPr>
          <p:cNvSpPr>
            <a:spLocks noGrp="1"/>
          </p:cNvSpPr>
          <p:nvPr>
            <p:ph type="dt" sz="half" idx="10"/>
          </p:nvPr>
        </p:nvSpPr>
        <p:spPr/>
        <p:txBody>
          <a:bodyPr/>
          <a:lstStyle/>
          <a:p>
            <a:fld id="{CC3CDF71-59C5-264D-9B2F-C7F6B54F946C}" type="datetimeFigureOut">
              <a:rPr lang="es-MX" smtClean="0"/>
              <a:t>13/05/23</a:t>
            </a:fld>
            <a:endParaRPr lang="es-MX"/>
          </a:p>
        </p:txBody>
      </p:sp>
      <p:sp>
        <p:nvSpPr>
          <p:cNvPr id="5" name="Marcador de pie de página 4">
            <a:extLst>
              <a:ext uri="{FF2B5EF4-FFF2-40B4-BE49-F238E27FC236}">
                <a16:creationId xmlns:a16="http://schemas.microsoft.com/office/drawing/2014/main" id="{87AD3EF7-3848-CC44-97CC-8B076FE0D588}"/>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D41A5024-72E2-7245-BACD-DC1611E3EF3B}"/>
              </a:ext>
            </a:extLst>
          </p:cNvPr>
          <p:cNvSpPr>
            <a:spLocks noGrp="1"/>
          </p:cNvSpPr>
          <p:nvPr>
            <p:ph type="sldNum" sz="quarter" idx="12"/>
          </p:nvPr>
        </p:nvSpPr>
        <p:spPr/>
        <p:txBody>
          <a:bodyPr/>
          <a:lstStyle/>
          <a:p>
            <a:fld id="{EBAE2FB5-96FF-2043-A263-9838B77D7DE7}" type="slidenum">
              <a:rPr lang="es-MX" smtClean="0"/>
              <a:t>‹Nº›</a:t>
            </a:fld>
            <a:endParaRPr lang="es-MX"/>
          </a:p>
        </p:txBody>
      </p:sp>
    </p:spTree>
    <p:extLst>
      <p:ext uri="{BB962C8B-B14F-4D97-AF65-F5344CB8AC3E}">
        <p14:creationId xmlns:p14="http://schemas.microsoft.com/office/powerpoint/2010/main" val="42486171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FD9920-C3E1-4C47-AF3B-8986EF58EEFE}"/>
              </a:ext>
            </a:extLst>
          </p:cNvPr>
          <p:cNvSpPr>
            <a:spLocks noGrp="1"/>
          </p:cNvSpPr>
          <p:nvPr>
            <p:ph type="title"/>
          </p:nvPr>
        </p:nvSpPr>
        <p:spPr/>
        <p:txBody>
          <a:bodyPr/>
          <a:lstStyle/>
          <a:p>
            <a:r>
              <a:rPr lang="es-MX"/>
              <a:t>Haz clic para modificar el estilo de título del patrón</a:t>
            </a:r>
          </a:p>
        </p:txBody>
      </p:sp>
      <p:sp>
        <p:nvSpPr>
          <p:cNvPr id="3" name="Marcador de texto vertical 2">
            <a:extLst>
              <a:ext uri="{FF2B5EF4-FFF2-40B4-BE49-F238E27FC236}">
                <a16:creationId xmlns:a16="http://schemas.microsoft.com/office/drawing/2014/main" id="{EB83C0ED-84FD-1747-B465-2A44E0E92914}"/>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3B75307D-38A4-4A42-9B85-9D5FF1E1860D}"/>
              </a:ext>
            </a:extLst>
          </p:cNvPr>
          <p:cNvSpPr>
            <a:spLocks noGrp="1"/>
          </p:cNvSpPr>
          <p:nvPr>
            <p:ph type="dt" sz="half" idx="10"/>
          </p:nvPr>
        </p:nvSpPr>
        <p:spPr/>
        <p:txBody>
          <a:bodyPr/>
          <a:lstStyle/>
          <a:p>
            <a:fld id="{CC3CDF71-59C5-264D-9B2F-C7F6B54F946C}" type="datetimeFigureOut">
              <a:rPr lang="es-MX" smtClean="0"/>
              <a:t>13/05/23</a:t>
            </a:fld>
            <a:endParaRPr lang="es-MX"/>
          </a:p>
        </p:txBody>
      </p:sp>
      <p:sp>
        <p:nvSpPr>
          <p:cNvPr id="5" name="Marcador de pie de página 4">
            <a:extLst>
              <a:ext uri="{FF2B5EF4-FFF2-40B4-BE49-F238E27FC236}">
                <a16:creationId xmlns:a16="http://schemas.microsoft.com/office/drawing/2014/main" id="{57B2265D-D1E8-3442-93C9-418F00F4D0C3}"/>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E4756298-B5B4-0E40-B735-5433D363FA9E}"/>
              </a:ext>
            </a:extLst>
          </p:cNvPr>
          <p:cNvSpPr>
            <a:spLocks noGrp="1"/>
          </p:cNvSpPr>
          <p:nvPr>
            <p:ph type="sldNum" sz="quarter" idx="12"/>
          </p:nvPr>
        </p:nvSpPr>
        <p:spPr/>
        <p:txBody>
          <a:bodyPr/>
          <a:lstStyle/>
          <a:p>
            <a:fld id="{EBAE2FB5-96FF-2043-A263-9838B77D7DE7}" type="slidenum">
              <a:rPr lang="es-MX" smtClean="0"/>
              <a:t>‹Nº›</a:t>
            </a:fld>
            <a:endParaRPr lang="es-MX"/>
          </a:p>
        </p:txBody>
      </p:sp>
    </p:spTree>
    <p:extLst>
      <p:ext uri="{BB962C8B-B14F-4D97-AF65-F5344CB8AC3E}">
        <p14:creationId xmlns:p14="http://schemas.microsoft.com/office/powerpoint/2010/main" val="1103546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A66A25B-46D6-C147-8E07-85E873FA2664}"/>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p>
        </p:txBody>
      </p:sp>
      <p:sp>
        <p:nvSpPr>
          <p:cNvPr id="3" name="Marcador de texto vertical 2">
            <a:extLst>
              <a:ext uri="{FF2B5EF4-FFF2-40B4-BE49-F238E27FC236}">
                <a16:creationId xmlns:a16="http://schemas.microsoft.com/office/drawing/2014/main" id="{B85842CE-725D-2E49-A8FF-C05F5B467EB5}"/>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7D050DEC-9FF6-B147-A924-77E9D06F0397}"/>
              </a:ext>
            </a:extLst>
          </p:cNvPr>
          <p:cNvSpPr>
            <a:spLocks noGrp="1"/>
          </p:cNvSpPr>
          <p:nvPr>
            <p:ph type="dt" sz="half" idx="10"/>
          </p:nvPr>
        </p:nvSpPr>
        <p:spPr/>
        <p:txBody>
          <a:bodyPr/>
          <a:lstStyle/>
          <a:p>
            <a:fld id="{CC3CDF71-59C5-264D-9B2F-C7F6B54F946C}" type="datetimeFigureOut">
              <a:rPr lang="es-MX" smtClean="0"/>
              <a:t>13/05/23</a:t>
            </a:fld>
            <a:endParaRPr lang="es-MX"/>
          </a:p>
        </p:txBody>
      </p:sp>
      <p:sp>
        <p:nvSpPr>
          <p:cNvPr id="5" name="Marcador de pie de página 4">
            <a:extLst>
              <a:ext uri="{FF2B5EF4-FFF2-40B4-BE49-F238E27FC236}">
                <a16:creationId xmlns:a16="http://schemas.microsoft.com/office/drawing/2014/main" id="{611B0442-BAC0-8542-9DEC-F53053E0FE1B}"/>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3921946C-45DB-8140-976E-6041D3EE7D0C}"/>
              </a:ext>
            </a:extLst>
          </p:cNvPr>
          <p:cNvSpPr>
            <a:spLocks noGrp="1"/>
          </p:cNvSpPr>
          <p:nvPr>
            <p:ph type="sldNum" sz="quarter" idx="12"/>
          </p:nvPr>
        </p:nvSpPr>
        <p:spPr/>
        <p:txBody>
          <a:bodyPr/>
          <a:lstStyle/>
          <a:p>
            <a:fld id="{EBAE2FB5-96FF-2043-A263-9838B77D7DE7}" type="slidenum">
              <a:rPr lang="es-MX" smtClean="0"/>
              <a:t>‹Nº›</a:t>
            </a:fld>
            <a:endParaRPr lang="es-MX"/>
          </a:p>
        </p:txBody>
      </p:sp>
    </p:spTree>
    <p:extLst>
      <p:ext uri="{BB962C8B-B14F-4D97-AF65-F5344CB8AC3E}">
        <p14:creationId xmlns:p14="http://schemas.microsoft.com/office/powerpoint/2010/main" val="2958166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73732E-4913-5E43-BAD4-C1BC322A3CE4}"/>
              </a:ext>
            </a:extLst>
          </p:cNvPr>
          <p:cNvSpPr>
            <a:spLocks noGrp="1"/>
          </p:cNvSpPr>
          <p:nvPr>
            <p:ph type="title"/>
          </p:nvPr>
        </p:nvSpPr>
        <p:spPr/>
        <p:txBody>
          <a:body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C3128CFA-7E32-D641-A905-A59120525A35}"/>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C49A952B-0182-1C40-9346-CF6DE9CFF3EB}"/>
              </a:ext>
            </a:extLst>
          </p:cNvPr>
          <p:cNvSpPr>
            <a:spLocks noGrp="1"/>
          </p:cNvSpPr>
          <p:nvPr>
            <p:ph type="dt" sz="half" idx="10"/>
          </p:nvPr>
        </p:nvSpPr>
        <p:spPr/>
        <p:txBody>
          <a:bodyPr/>
          <a:lstStyle/>
          <a:p>
            <a:fld id="{CC3CDF71-59C5-264D-9B2F-C7F6B54F946C}" type="datetimeFigureOut">
              <a:rPr lang="es-MX" smtClean="0"/>
              <a:t>13/05/23</a:t>
            </a:fld>
            <a:endParaRPr lang="es-MX"/>
          </a:p>
        </p:txBody>
      </p:sp>
      <p:sp>
        <p:nvSpPr>
          <p:cNvPr id="5" name="Marcador de pie de página 4">
            <a:extLst>
              <a:ext uri="{FF2B5EF4-FFF2-40B4-BE49-F238E27FC236}">
                <a16:creationId xmlns:a16="http://schemas.microsoft.com/office/drawing/2014/main" id="{0EDAB3AF-9941-3049-8666-D7DD8CA246E4}"/>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C03D44D9-5EDC-AF47-877B-9FFF66C57B09}"/>
              </a:ext>
            </a:extLst>
          </p:cNvPr>
          <p:cNvSpPr>
            <a:spLocks noGrp="1"/>
          </p:cNvSpPr>
          <p:nvPr>
            <p:ph type="sldNum" sz="quarter" idx="12"/>
          </p:nvPr>
        </p:nvSpPr>
        <p:spPr/>
        <p:txBody>
          <a:bodyPr/>
          <a:lstStyle/>
          <a:p>
            <a:fld id="{EBAE2FB5-96FF-2043-A263-9838B77D7DE7}" type="slidenum">
              <a:rPr lang="es-MX" smtClean="0"/>
              <a:t>‹Nº›</a:t>
            </a:fld>
            <a:endParaRPr lang="es-MX"/>
          </a:p>
        </p:txBody>
      </p:sp>
    </p:spTree>
    <p:extLst>
      <p:ext uri="{BB962C8B-B14F-4D97-AF65-F5344CB8AC3E}">
        <p14:creationId xmlns:p14="http://schemas.microsoft.com/office/powerpoint/2010/main" val="567418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A808160-9A04-E244-A39C-3656F98A7FD3}"/>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p>
        </p:txBody>
      </p:sp>
      <p:sp>
        <p:nvSpPr>
          <p:cNvPr id="3" name="Marcador de texto 2">
            <a:extLst>
              <a:ext uri="{FF2B5EF4-FFF2-40B4-BE49-F238E27FC236}">
                <a16:creationId xmlns:a16="http://schemas.microsoft.com/office/drawing/2014/main" id="{D80EDE14-DB42-3343-B5CB-1A2FD04A56B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B2EE86C0-C084-3747-9EAC-2F749D6C3D78}"/>
              </a:ext>
            </a:extLst>
          </p:cNvPr>
          <p:cNvSpPr>
            <a:spLocks noGrp="1"/>
          </p:cNvSpPr>
          <p:nvPr>
            <p:ph type="dt" sz="half" idx="10"/>
          </p:nvPr>
        </p:nvSpPr>
        <p:spPr/>
        <p:txBody>
          <a:bodyPr/>
          <a:lstStyle/>
          <a:p>
            <a:fld id="{CC3CDF71-59C5-264D-9B2F-C7F6B54F946C}" type="datetimeFigureOut">
              <a:rPr lang="es-MX" smtClean="0"/>
              <a:t>13/05/23</a:t>
            </a:fld>
            <a:endParaRPr lang="es-MX"/>
          </a:p>
        </p:txBody>
      </p:sp>
      <p:sp>
        <p:nvSpPr>
          <p:cNvPr id="5" name="Marcador de pie de página 4">
            <a:extLst>
              <a:ext uri="{FF2B5EF4-FFF2-40B4-BE49-F238E27FC236}">
                <a16:creationId xmlns:a16="http://schemas.microsoft.com/office/drawing/2014/main" id="{D8095C6E-ED5E-A545-944F-C7EF005D2AF7}"/>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25E7E99A-4467-464C-8147-C67D081ED756}"/>
              </a:ext>
            </a:extLst>
          </p:cNvPr>
          <p:cNvSpPr>
            <a:spLocks noGrp="1"/>
          </p:cNvSpPr>
          <p:nvPr>
            <p:ph type="sldNum" sz="quarter" idx="12"/>
          </p:nvPr>
        </p:nvSpPr>
        <p:spPr/>
        <p:txBody>
          <a:bodyPr/>
          <a:lstStyle/>
          <a:p>
            <a:fld id="{EBAE2FB5-96FF-2043-A263-9838B77D7DE7}" type="slidenum">
              <a:rPr lang="es-MX" smtClean="0"/>
              <a:t>‹Nº›</a:t>
            </a:fld>
            <a:endParaRPr lang="es-MX"/>
          </a:p>
        </p:txBody>
      </p:sp>
    </p:spTree>
    <p:extLst>
      <p:ext uri="{BB962C8B-B14F-4D97-AF65-F5344CB8AC3E}">
        <p14:creationId xmlns:p14="http://schemas.microsoft.com/office/powerpoint/2010/main" val="688772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9243AD-EE8D-CB45-B910-DA2D7B98559A}"/>
              </a:ext>
            </a:extLst>
          </p:cNvPr>
          <p:cNvSpPr>
            <a:spLocks noGrp="1"/>
          </p:cNvSpPr>
          <p:nvPr>
            <p:ph type="title"/>
          </p:nvPr>
        </p:nvSpPr>
        <p:spPr/>
        <p:txBody>
          <a:body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CF489DA2-2300-594F-B369-9F9BE41AAABF}"/>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contenido 3">
            <a:extLst>
              <a:ext uri="{FF2B5EF4-FFF2-40B4-BE49-F238E27FC236}">
                <a16:creationId xmlns:a16="http://schemas.microsoft.com/office/drawing/2014/main" id="{F60E2FC1-0930-F045-BC84-7FFD3F6FC951}"/>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5" name="Marcador de fecha 4">
            <a:extLst>
              <a:ext uri="{FF2B5EF4-FFF2-40B4-BE49-F238E27FC236}">
                <a16:creationId xmlns:a16="http://schemas.microsoft.com/office/drawing/2014/main" id="{F3A470A1-7D36-2842-94CF-E9AE42955CF1}"/>
              </a:ext>
            </a:extLst>
          </p:cNvPr>
          <p:cNvSpPr>
            <a:spLocks noGrp="1"/>
          </p:cNvSpPr>
          <p:nvPr>
            <p:ph type="dt" sz="half" idx="10"/>
          </p:nvPr>
        </p:nvSpPr>
        <p:spPr/>
        <p:txBody>
          <a:bodyPr/>
          <a:lstStyle/>
          <a:p>
            <a:fld id="{CC3CDF71-59C5-264D-9B2F-C7F6B54F946C}" type="datetimeFigureOut">
              <a:rPr lang="es-MX" smtClean="0"/>
              <a:t>13/05/23</a:t>
            </a:fld>
            <a:endParaRPr lang="es-MX"/>
          </a:p>
        </p:txBody>
      </p:sp>
      <p:sp>
        <p:nvSpPr>
          <p:cNvPr id="6" name="Marcador de pie de página 5">
            <a:extLst>
              <a:ext uri="{FF2B5EF4-FFF2-40B4-BE49-F238E27FC236}">
                <a16:creationId xmlns:a16="http://schemas.microsoft.com/office/drawing/2014/main" id="{518C2968-9F26-EF40-BFE8-CEE0445714E0}"/>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5B63DD55-2121-064A-802D-96674AAC2374}"/>
              </a:ext>
            </a:extLst>
          </p:cNvPr>
          <p:cNvSpPr>
            <a:spLocks noGrp="1"/>
          </p:cNvSpPr>
          <p:nvPr>
            <p:ph type="sldNum" sz="quarter" idx="12"/>
          </p:nvPr>
        </p:nvSpPr>
        <p:spPr/>
        <p:txBody>
          <a:bodyPr/>
          <a:lstStyle/>
          <a:p>
            <a:fld id="{EBAE2FB5-96FF-2043-A263-9838B77D7DE7}" type="slidenum">
              <a:rPr lang="es-MX" smtClean="0"/>
              <a:t>‹Nº›</a:t>
            </a:fld>
            <a:endParaRPr lang="es-MX"/>
          </a:p>
        </p:txBody>
      </p:sp>
    </p:spTree>
    <p:extLst>
      <p:ext uri="{BB962C8B-B14F-4D97-AF65-F5344CB8AC3E}">
        <p14:creationId xmlns:p14="http://schemas.microsoft.com/office/powerpoint/2010/main" val="1681527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DB816B-1ED1-4844-BE7C-636C02FBFDB9}"/>
              </a:ext>
            </a:extLst>
          </p:cNvPr>
          <p:cNvSpPr>
            <a:spLocks noGrp="1"/>
          </p:cNvSpPr>
          <p:nvPr>
            <p:ph type="title"/>
          </p:nvPr>
        </p:nvSpPr>
        <p:spPr>
          <a:xfrm>
            <a:off x="839788" y="365125"/>
            <a:ext cx="10515600" cy="1325563"/>
          </a:xfrm>
        </p:spPr>
        <p:txBody>
          <a:bodyPr/>
          <a:lstStyle/>
          <a:p>
            <a:r>
              <a:rPr lang="es-MX"/>
              <a:t>Haz clic para modificar el estilo de título del patrón</a:t>
            </a:r>
          </a:p>
        </p:txBody>
      </p:sp>
      <p:sp>
        <p:nvSpPr>
          <p:cNvPr id="3" name="Marcador de texto 2">
            <a:extLst>
              <a:ext uri="{FF2B5EF4-FFF2-40B4-BE49-F238E27FC236}">
                <a16:creationId xmlns:a16="http://schemas.microsoft.com/office/drawing/2014/main" id="{0FCECF71-54B9-EA40-B49F-32D5067F55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0B50AADA-DCEB-1B4C-9915-F9A1E9B630AD}"/>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5" name="Marcador de texto 4">
            <a:extLst>
              <a:ext uri="{FF2B5EF4-FFF2-40B4-BE49-F238E27FC236}">
                <a16:creationId xmlns:a16="http://schemas.microsoft.com/office/drawing/2014/main" id="{F03CC3F5-3B3D-A74A-BE7B-BEDD17FE75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55BDD84A-E36A-5D4B-AD08-186DCB0266F0}"/>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7" name="Marcador de fecha 6">
            <a:extLst>
              <a:ext uri="{FF2B5EF4-FFF2-40B4-BE49-F238E27FC236}">
                <a16:creationId xmlns:a16="http://schemas.microsoft.com/office/drawing/2014/main" id="{B30F938F-83E9-194B-B08F-B49DB1EB9386}"/>
              </a:ext>
            </a:extLst>
          </p:cNvPr>
          <p:cNvSpPr>
            <a:spLocks noGrp="1"/>
          </p:cNvSpPr>
          <p:nvPr>
            <p:ph type="dt" sz="half" idx="10"/>
          </p:nvPr>
        </p:nvSpPr>
        <p:spPr/>
        <p:txBody>
          <a:bodyPr/>
          <a:lstStyle/>
          <a:p>
            <a:fld id="{CC3CDF71-59C5-264D-9B2F-C7F6B54F946C}" type="datetimeFigureOut">
              <a:rPr lang="es-MX" smtClean="0"/>
              <a:t>13/05/23</a:t>
            </a:fld>
            <a:endParaRPr lang="es-MX"/>
          </a:p>
        </p:txBody>
      </p:sp>
      <p:sp>
        <p:nvSpPr>
          <p:cNvPr id="8" name="Marcador de pie de página 7">
            <a:extLst>
              <a:ext uri="{FF2B5EF4-FFF2-40B4-BE49-F238E27FC236}">
                <a16:creationId xmlns:a16="http://schemas.microsoft.com/office/drawing/2014/main" id="{3A2409D0-7340-1940-AE2A-E158F3F1929B}"/>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16D25494-42B2-2740-9736-2FF763BD213D}"/>
              </a:ext>
            </a:extLst>
          </p:cNvPr>
          <p:cNvSpPr>
            <a:spLocks noGrp="1"/>
          </p:cNvSpPr>
          <p:nvPr>
            <p:ph type="sldNum" sz="quarter" idx="12"/>
          </p:nvPr>
        </p:nvSpPr>
        <p:spPr/>
        <p:txBody>
          <a:bodyPr/>
          <a:lstStyle/>
          <a:p>
            <a:fld id="{EBAE2FB5-96FF-2043-A263-9838B77D7DE7}" type="slidenum">
              <a:rPr lang="es-MX" smtClean="0"/>
              <a:t>‹Nº›</a:t>
            </a:fld>
            <a:endParaRPr lang="es-MX"/>
          </a:p>
        </p:txBody>
      </p:sp>
    </p:spTree>
    <p:extLst>
      <p:ext uri="{BB962C8B-B14F-4D97-AF65-F5344CB8AC3E}">
        <p14:creationId xmlns:p14="http://schemas.microsoft.com/office/powerpoint/2010/main" val="1335880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2962449-F768-334F-BD1A-A78E279B61CF}"/>
              </a:ext>
            </a:extLst>
          </p:cNvPr>
          <p:cNvSpPr>
            <a:spLocks noGrp="1"/>
          </p:cNvSpPr>
          <p:nvPr>
            <p:ph type="title"/>
          </p:nvPr>
        </p:nvSpPr>
        <p:spPr/>
        <p:txBody>
          <a:bodyPr/>
          <a:lstStyle/>
          <a:p>
            <a:r>
              <a:rPr lang="es-MX"/>
              <a:t>Haz clic para modificar el estilo de título del patrón</a:t>
            </a:r>
          </a:p>
        </p:txBody>
      </p:sp>
      <p:sp>
        <p:nvSpPr>
          <p:cNvPr id="3" name="Marcador de fecha 2">
            <a:extLst>
              <a:ext uri="{FF2B5EF4-FFF2-40B4-BE49-F238E27FC236}">
                <a16:creationId xmlns:a16="http://schemas.microsoft.com/office/drawing/2014/main" id="{89F9E4F8-D679-BB4B-A531-1E99EA276B72}"/>
              </a:ext>
            </a:extLst>
          </p:cNvPr>
          <p:cNvSpPr>
            <a:spLocks noGrp="1"/>
          </p:cNvSpPr>
          <p:nvPr>
            <p:ph type="dt" sz="half" idx="10"/>
          </p:nvPr>
        </p:nvSpPr>
        <p:spPr/>
        <p:txBody>
          <a:bodyPr/>
          <a:lstStyle/>
          <a:p>
            <a:fld id="{CC3CDF71-59C5-264D-9B2F-C7F6B54F946C}" type="datetimeFigureOut">
              <a:rPr lang="es-MX" smtClean="0"/>
              <a:t>13/05/23</a:t>
            </a:fld>
            <a:endParaRPr lang="es-MX"/>
          </a:p>
        </p:txBody>
      </p:sp>
      <p:sp>
        <p:nvSpPr>
          <p:cNvPr id="4" name="Marcador de pie de página 3">
            <a:extLst>
              <a:ext uri="{FF2B5EF4-FFF2-40B4-BE49-F238E27FC236}">
                <a16:creationId xmlns:a16="http://schemas.microsoft.com/office/drawing/2014/main" id="{0AA64293-E968-A04E-A4B7-4F8672D35750}"/>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1848AFA5-886C-284D-91FD-92AD729B5C49}"/>
              </a:ext>
            </a:extLst>
          </p:cNvPr>
          <p:cNvSpPr>
            <a:spLocks noGrp="1"/>
          </p:cNvSpPr>
          <p:nvPr>
            <p:ph type="sldNum" sz="quarter" idx="12"/>
          </p:nvPr>
        </p:nvSpPr>
        <p:spPr/>
        <p:txBody>
          <a:bodyPr/>
          <a:lstStyle/>
          <a:p>
            <a:fld id="{EBAE2FB5-96FF-2043-A263-9838B77D7DE7}" type="slidenum">
              <a:rPr lang="es-MX" smtClean="0"/>
              <a:t>‹Nº›</a:t>
            </a:fld>
            <a:endParaRPr lang="es-MX"/>
          </a:p>
        </p:txBody>
      </p:sp>
    </p:spTree>
    <p:extLst>
      <p:ext uri="{BB962C8B-B14F-4D97-AF65-F5344CB8AC3E}">
        <p14:creationId xmlns:p14="http://schemas.microsoft.com/office/powerpoint/2010/main" val="3363285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23EA4E51-A6D8-164B-BF21-8D7E0C8DA4BC}"/>
              </a:ext>
            </a:extLst>
          </p:cNvPr>
          <p:cNvSpPr>
            <a:spLocks noGrp="1"/>
          </p:cNvSpPr>
          <p:nvPr>
            <p:ph type="dt" sz="half" idx="10"/>
          </p:nvPr>
        </p:nvSpPr>
        <p:spPr/>
        <p:txBody>
          <a:bodyPr/>
          <a:lstStyle/>
          <a:p>
            <a:fld id="{CC3CDF71-59C5-264D-9B2F-C7F6B54F946C}" type="datetimeFigureOut">
              <a:rPr lang="es-MX" smtClean="0"/>
              <a:t>13/05/23</a:t>
            </a:fld>
            <a:endParaRPr lang="es-MX"/>
          </a:p>
        </p:txBody>
      </p:sp>
      <p:sp>
        <p:nvSpPr>
          <p:cNvPr id="3" name="Marcador de pie de página 2">
            <a:extLst>
              <a:ext uri="{FF2B5EF4-FFF2-40B4-BE49-F238E27FC236}">
                <a16:creationId xmlns:a16="http://schemas.microsoft.com/office/drawing/2014/main" id="{F08A0FC8-3396-644E-B481-8429A899BD79}"/>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B83342BE-CD72-A64D-BC55-A4EA1588D0DE}"/>
              </a:ext>
            </a:extLst>
          </p:cNvPr>
          <p:cNvSpPr>
            <a:spLocks noGrp="1"/>
          </p:cNvSpPr>
          <p:nvPr>
            <p:ph type="sldNum" sz="quarter" idx="12"/>
          </p:nvPr>
        </p:nvSpPr>
        <p:spPr/>
        <p:txBody>
          <a:bodyPr/>
          <a:lstStyle/>
          <a:p>
            <a:fld id="{EBAE2FB5-96FF-2043-A263-9838B77D7DE7}" type="slidenum">
              <a:rPr lang="es-MX" smtClean="0"/>
              <a:t>‹Nº›</a:t>
            </a:fld>
            <a:endParaRPr lang="es-MX"/>
          </a:p>
        </p:txBody>
      </p:sp>
    </p:spTree>
    <p:extLst>
      <p:ext uri="{BB962C8B-B14F-4D97-AF65-F5344CB8AC3E}">
        <p14:creationId xmlns:p14="http://schemas.microsoft.com/office/powerpoint/2010/main" val="21546404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F8E811-FF04-5141-AE92-5008FA692EF5}"/>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44CE5861-5D6D-CD49-84DF-91C5BA0C03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texto 3">
            <a:extLst>
              <a:ext uri="{FF2B5EF4-FFF2-40B4-BE49-F238E27FC236}">
                <a16:creationId xmlns:a16="http://schemas.microsoft.com/office/drawing/2014/main" id="{7B4D6871-1EEB-6C46-93E0-2446B51091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B51C3035-1C84-0541-95DA-22DBD3484C8B}"/>
              </a:ext>
            </a:extLst>
          </p:cNvPr>
          <p:cNvSpPr>
            <a:spLocks noGrp="1"/>
          </p:cNvSpPr>
          <p:nvPr>
            <p:ph type="dt" sz="half" idx="10"/>
          </p:nvPr>
        </p:nvSpPr>
        <p:spPr/>
        <p:txBody>
          <a:bodyPr/>
          <a:lstStyle/>
          <a:p>
            <a:fld id="{CC3CDF71-59C5-264D-9B2F-C7F6B54F946C}" type="datetimeFigureOut">
              <a:rPr lang="es-MX" smtClean="0"/>
              <a:t>13/05/23</a:t>
            </a:fld>
            <a:endParaRPr lang="es-MX"/>
          </a:p>
        </p:txBody>
      </p:sp>
      <p:sp>
        <p:nvSpPr>
          <p:cNvPr id="6" name="Marcador de pie de página 5">
            <a:extLst>
              <a:ext uri="{FF2B5EF4-FFF2-40B4-BE49-F238E27FC236}">
                <a16:creationId xmlns:a16="http://schemas.microsoft.com/office/drawing/2014/main" id="{8F6E8132-23C8-C249-A639-963EFCF3F9FB}"/>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65871F99-8990-0349-9853-A2E9F38CE050}"/>
              </a:ext>
            </a:extLst>
          </p:cNvPr>
          <p:cNvSpPr>
            <a:spLocks noGrp="1"/>
          </p:cNvSpPr>
          <p:nvPr>
            <p:ph type="sldNum" sz="quarter" idx="12"/>
          </p:nvPr>
        </p:nvSpPr>
        <p:spPr/>
        <p:txBody>
          <a:bodyPr/>
          <a:lstStyle/>
          <a:p>
            <a:fld id="{EBAE2FB5-96FF-2043-A263-9838B77D7DE7}" type="slidenum">
              <a:rPr lang="es-MX" smtClean="0"/>
              <a:t>‹Nº›</a:t>
            </a:fld>
            <a:endParaRPr lang="es-MX"/>
          </a:p>
        </p:txBody>
      </p:sp>
    </p:spTree>
    <p:extLst>
      <p:ext uri="{BB962C8B-B14F-4D97-AF65-F5344CB8AC3E}">
        <p14:creationId xmlns:p14="http://schemas.microsoft.com/office/powerpoint/2010/main" val="4069369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009006-F0E2-CC4A-B6AB-AED09FAC7CAF}"/>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p>
        </p:txBody>
      </p:sp>
      <p:sp>
        <p:nvSpPr>
          <p:cNvPr id="3" name="Marcador de posición de imagen 2">
            <a:extLst>
              <a:ext uri="{FF2B5EF4-FFF2-40B4-BE49-F238E27FC236}">
                <a16:creationId xmlns:a16="http://schemas.microsoft.com/office/drawing/2014/main" id="{246F01AE-AACF-D547-8031-8748A9D15F3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C1BFA1BD-1B9B-AB48-8131-7BF9737DE9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5C3BCFAB-3E39-BC40-ACED-3516D06C493E}"/>
              </a:ext>
            </a:extLst>
          </p:cNvPr>
          <p:cNvSpPr>
            <a:spLocks noGrp="1"/>
          </p:cNvSpPr>
          <p:nvPr>
            <p:ph type="dt" sz="half" idx="10"/>
          </p:nvPr>
        </p:nvSpPr>
        <p:spPr/>
        <p:txBody>
          <a:bodyPr/>
          <a:lstStyle/>
          <a:p>
            <a:fld id="{CC3CDF71-59C5-264D-9B2F-C7F6B54F946C}" type="datetimeFigureOut">
              <a:rPr lang="es-MX" smtClean="0"/>
              <a:t>13/05/23</a:t>
            </a:fld>
            <a:endParaRPr lang="es-MX"/>
          </a:p>
        </p:txBody>
      </p:sp>
      <p:sp>
        <p:nvSpPr>
          <p:cNvPr id="6" name="Marcador de pie de página 5">
            <a:extLst>
              <a:ext uri="{FF2B5EF4-FFF2-40B4-BE49-F238E27FC236}">
                <a16:creationId xmlns:a16="http://schemas.microsoft.com/office/drawing/2014/main" id="{EE7ECD11-4AE5-0A44-BCA7-2B0F137F990C}"/>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6247EB0B-9672-F245-B78E-D2976DC0B53C}"/>
              </a:ext>
            </a:extLst>
          </p:cNvPr>
          <p:cNvSpPr>
            <a:spLocks noGrp="1"/>
          </p:cNvSpPr>
          <p:nvPr>
            <p:ph type="sldNum" sz="quarter" idx="12"/>
          </p:nvPr>
        </p:nvSpPr>
        <p:spPr/>
        <p:txBody>
          <a:bodyPr/>
          <a:lstStyle/>
          <a:p>
            <a:fld id="{EBAE2FB5-96FF-2043-A263-9838B77D7DE7}" type="slidenum">
              <a:rPr lang="es-MX" smtClean="0"/>
              <a:t>‹Nº›</a:t>
            </a:fld>
            <a:endParaRPr lang="es-MX"/>
          </a:p>
        </p:txBody>
      </p:sp>
    </p:spTree>
    <p:extLst>
      <p:ext uri="{BB962C8B-B14F-4D97-AF65-F5344CB8AC3E}">
        <p14:creationId xmlns:p14="http://schemas.microsoft.com/office/powerpoint/2010/main" val="1509072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63C6DF69-5F3D-7846-A669-69ACE45081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p>
        </p:txBody>
      </p:sp>
      <p:sp>
        <p:nvSpPr>
          <p:cNvPr id="3" name="Marcador de texto 2">
            <a:extLst>
              <a:ext uri="{FF2B5EF4-FFF2-40B4-BE49-F238E27FC236}">
                <a16:creationId xmlns:a16="http://schemas.microsoft.com/office/drawing/2014/main" id="{4D0DBF33-07E0-4741-A62D-B2C9D813CD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3BE0F8FC-9CB8-1C45-A740-3DD22FAFE5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3CDF71-59C5-264D-9B2F-C7F6B54F946C}" type="datetimeFigureOut">
              <a:rPr lang="es-MX" smtClean="0"/>
              <a:t>13/05/23</a:t>
            </a:fld>
            <a:endParaRPr lang="es-MX"/>
          </a:p>
        </p:txBody>
      </p:sp>
      <p:sp>
        <p:nvSpPr>
          <p:cNvPr id="5" name="Marcador de pie de página 4">
            <a:extLst>
              <a:ext uri="{FF2B5EF4-FFF2-40B4-BE49-F238E27FC236}">
                <a16:creationId xmlns:a16="http://schemas.microsoft.com/office/drawing/2014/main" id="{EBD52A01-D80C-FD49-87AE-D9A668F02CB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73AF028F-A189-AF4E-A9C2-927D919E340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AE2FB5-96FF-2043-A263-9838B77D7DE7}" type="slidenum">
              <a:rPr lang="es-MX" smtClean="0"/>
              <a:t>‹Nº›</a:t>
            </a:fld>
            <a:endParaRPr lang="es-MX"/>
          </a:p>
        </p:txBody>
      </p:sp>
    </p:spTree>
    <p:extLst>
      <p:ext uri="{BB962C8B-B14F-4D97-AF65-F5344CB8AC3E}">
        <p14:creationId xmlns:p14="http://schemas.microsoft.com/office/powerpoint/2010/main" val="27200952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hyperlink" Target="https://pixteller.com/blog/how-advancements-in-technology-impact-the-graphic-design-industry-345" TargetMode="External"/><Relationship Id="rId3" Type="http://schemas.openxmlformats.org/officeDocument/2006/relationships/hyperlink" Target="https://metropolismag.com/viewpoints/multisensory-architecture-design-history/" TargetMode="External"/><Relationship Id="rId7" Type="http://schemas.openxmlformats.org/officeDocument/2006/relationships/hyperlink" Target="https://www.researchgate.net/publication/343905491_Designing_for_Multi-sensory_Experiences_in_the_Built_Environment"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hoteldesigns.net/industry-news/industry-insight-multi-sensory-design-in-hotel-bathrooms/" TargetMode="External"/><Relationship Id="rId5" Type="http://schemas.openxmlformats.org/officeDocument/2006/relationships/hyperlink" Target="https://www.google.com/search?q=sensory+design&amp;sxsrf=AJOqlzUajfJE4hnfclZsM-okY1EwveifoQ:1679361740490&amp;source=lnms&amp;tbm=isch&amp;sa=X&amp;ved=2ahUKEwja3vb_7ev9AhWDPUQIHXuvAr4Q_AUoAXoECAEQAw&amp;biw=1283&amp;bih=706&amp;dpr=2#imgrc=e7e72jVuO2rPaM&amp;imgdii=1iOLMfTdcTjZ9M" TargetMode="External"/><Relationship Id="rId4" Type="http://schemas.openxmlformats.org/officeDocument/2006/relationships/hyperlink" Target="https://www.workdesign.com/2017/04/multisensory-design-empathy-based-approach-workplace-wellness/" TargetMode="External"/><Relationship Id="rId9" Type="http://schemas.openxmlformats.org/officeDocument/2006/relationships/hyperlink" Target="http://www.aknamarquez.com/blog/2017/7/23/what-is-multi-sensory-design"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8684" name="Rectangle 28683">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676" name="Picture 4" descr="COOPER HEWITT, SMITHSONIAN DESIGN MUSEUM TO PRESENT “THE SENSES: DESIGN  BEYOND VISION” | Cooper Hewitt, Smithsonian Design Museum">
            <a:extLst>
              <a:ext uri="{FF2B5EF4-FFF2-40B4-BE49-F238E27FC236}">
                <a16:creationId xmlns:a16="http://schemas.microsoft.com/office/drawing/2014/main" id="{C11AC6F3-B6A6-D44F-A98E-9DFD78CF0989}"/>
              </a:ext>
            </a:extLst>
          </p:cNvPr>
          <p:cNvPicPr>
            <a:picLocks noChangeAspect="1" noChangeArrowheads="1"/>
          </p:cNvPicPr>
          <p:nvPr/>
        </p:nvPicPr>
        <p:blipFill rotWithShape="1">
          <a:blip r:embed="rId2">
            <a:alphaModFix amt="50000"/>
            <a:extLst>
              <a:ext uri="{28A0092B-C50C-407E-A947-70E740481C1C}">
                <a14:useLocalDpi xmlns:a14="http://schemas.microsoft.com/office/drawing/2010/main" val="0"/>
              </a:ext>
            </a:extLst>
          </a:blip>
          <a:srcRect l="701" r="6854"/>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a:extLst>
              <a:ext uri="{FF2B5EF4-FFF2-40B4-BE49-F238E27FC236}">
                <a16:creationId xmlns:a16="http://schemas.microsoft.com/office/drawing/2014/main" id="{E92FDF15-3E4F-BA4E-9F37-BA722B7C2DBC}"/>
              </a:ext>
            </a:extLst>
          </p:cNvPr>
          <p:cNvSpPr>
            <a:spLocks noGrp="1"/>
          </p:cNvSpPr>
          <p:nvPr>
            <p:ph type="ctrTitle"/>
          </p:nvPr>
        </p:nvSpPr>
        <p:spPr>
          <a:xfrm>
            <a:off x="1524000" y="1122362"/>
            <a:ext cx="9144000" cy="2900518"/>
          </a:xfrm>
        </p:spPr>
        <p:txBody>
          <a:bodyPr>
            <a:normAutofit/>
          </a:bodyPr>
          <a:lstStyle/>
          <a:p>
            <a:r>
              <a:rPr lang="es-MX">
                <a:solidFill>
                  <a:srgbClr val="FFFFFF"/>
                </a:solidFill>
              </a:rPr>
              <a:t>Diseño Sensorial y Dirección Creativa</a:t>
            </a:r>
          </a:p>
        </p:txBody>
      </p:sp>
      <p:sp>
        <p:nvSpPr>
          <p:cNvPr id="3" name="Subtítulo 2">
            <a:extLst>
              <a:ext uri="{FF2B5EF4-FFF2-40B4-BE49-F238E27FC236}">
                <a16:creationId xmlns:a16="http://schemas.microsoft.com/office/drawing/2014/main" id="{CA3DFA4A-48EA-4943-8BC1-3A6E2CD644C7}"/>
              </a:ext>
            </a:extLst>
          </p:cNvPr>
          <p:cNvSpPr>
            <a:spLocks noGrp="1"/>
          </p:cNvSpPr>
          <p:nvPr>
            <p:ph type="subTitle" idx="1"/>
          </p:nvPr>
        </p:nvSpPr>
        <p:spPr>
          <a:xfrm>
            <a:off x="1524000" y="4159404"/>
            <a:ext cx="9144000" cy="1098395"/>
          </a:xfrm>
        </p:spPr>
        <p:txBody>
          <a:bodyPr>
            <a:normAutofit/>
          </a:bodyPr>
          <a:lstStyle/>
          <a:p>
            <a:r>
              <a:rPr lang="es-MX">
                <a:solidFill>
                  <a:srgbClr val="FFFFFF"/>
                </a:solidFill>
              </a:rPr>
              <a:t>Fundamentos para la creación del programa</a:t>
            </a:r>
          </a:p>
          <a:p>
            <a:r>
              <a:rPr lang="es-MX">
                <a:solidFill>
                  <a:srgbClr val="FFFFFF"/>
                </a:solidFill>
              </a:rPr>
              <a:t>Primavera 2023</a:t>
            </a:r>
          </a:p>
        </p:txBody>
      </p:sp>
    </p:spTree>
    <p:extLst>
      <p:ext uri="{BB962C8B-B14F-4D97-AF65-F5344CB8AC3E}">
        <p14:creationId xmlns:p14="http://schemas.microsoft.com/office/powerpoint/2010/main" val="3026474510"/>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75" name="Rectangle 7174">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descr="Sensory Design: Architecture for a Full Spectrum of Senses | ArchDaily">
            <a:extLst>
              <a:ext uri="{FF2B5EF4-FFF2-40B4-BE49-F238E27FC236}">
                <a16:creationId xmlns:a16="http://schemas.microsoft.com/office/drawing/2014/main" id="{6B35CC31-3187-EB49-9E1D-8EA4A91C192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884" r="-1"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7177" name="Rectangle 7176">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Marcador de contenido 2">
            <a:extLst>
              <a:ext uri="{FF2B5EF4-FFF2-40B4-BE49-F238E27FC236}">
                <a16:creationId xmlns:a16="http://schemas.microsoft.com/office/drawing/2014/main" id="{AAF5D7DF-7D2E-DD4A-9B81-217DB4656DE8}"/>
              </a:ext>
            </a:extLst>
          </p:cNvPr>
          <p:cNvSpPr>
            <a:spLocks noGrp="1"/>
          </p:cNvSpPr>
          <p:nvPr>
            <p:ph idx="1"/>
          </p:nvPr>
        </p:nvSpPr>
        <p:spPr>
          <a:xfrm>
            <a:off x="7531610" y="2434201"/>
            <a:ext cx="3822189" cy="3742762"/>
          </a:xfrm>
        </p:spPr>
        <p:txBody>
          <a:bodyPr>
            <a:normAutofit/>
          </a:bodyPr>
          <a:lstStyle/>
          <a:p>
            <a:pPr marL="0" indent="0">
              <a:buNone/>
            </a:pPr>
            <a:r>
              <a:rPr lang="es-MX" sz="2000" kern="100">
                <a:effectLst/>
                <a:latin typeface="Calibri" panose="020F0502020204030204" pitchFamily="34" charset="0"/>
                <a:ea typeface="DengXian" panose="02010600030101010101" pitchFamily="2" charset="-122"/>
                <a:cs typeface="Arial" panose="020B0604020202020204" pitchFamily="34" charset="0"/>
              </a:rPr>
              <a:t>Resulta lógico decir que los egresados de Diseño Sensorial tendrán una formación integral y humanista que les permitirá cumplir con esta tarea a través de la creación de una cultura del diseño que tome en cuenta los sentidos humanos para dar sentido a las complejas realidades que crean confusión en la vida contemporánea, y contribuir a la agenda social de la IBERO.</a:t>
            </a:r>
          </a:p>
          <a:p>
            <a:pPr marL="0" indent="0">
              <a:buNone/>
            </a:pPr>
            <a:endParaRPr lang="es-MX" sz="2000"/>
          </a:p>
        </p:txBody>
      </p:sp>
    </p:spTree>
    <p:extLst>
      <p:ext uri="{BB962C8B-B14F-4D97-AF65-F5344CB8AC3E}">
        <p14:creationId xmlns:p14="http://schemas.microsoft.com/office/powerpoint/2010/main" val="21861405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4" name="Picture 2" descr="Multi-Sensory Architecture- Less Vision, More Senses">
            <a:extLst>
              <a:ext uri="{FF2B5EF4-FFF2-40B4-BE49-F238E27FC236}">
                <a16:creationId xmlns:a16="http://schemas.microsoft.com/office/drawing/2014/main" id="{048BEC61-A7D7-ED4F-87A8-B84CC68DDBD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17" r="12926" b="-1"/>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8201" name="Rectangle 820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D8943B37-3CA8-A548-A42D-C34EFFC4F652}"/>
              </a:ext>
            </a:extLst>
          </p:cNvPr>
          <p:cNvSpPr>
            <a:spLocks noGrp="1"/>
          </p:cNvSpPr>
          <p:nvPr>
            <p:ph type="title"/>
          </p:nvPr>
        </p:nvSpPr>
        <p:spPr>
          <a:xfrm>
            <a:off x="838199" y="1215326"/>
            <a:ext cx="3822189" cy="1899912"/>
          </a:xfrm>
        </p:spPr>
        <p:txBody>
          <a:bodyPr>
            <a:noAutofit/>
          </a:bodyPr>
          <a:lstStyle/>
          <a:p>
            <a:pPr marL="0" lvl="0" indent="0" rtl="0">
              <a:spcBef>
                <a:spcPts val="0"/>
              </a:spcBef>
              <a:spcAft>
                <a:spcPts val="0"/>
              </a:spcAft>
              <a:buSzPts val="1400"/>
              <a:buNone/>
            </a:pPr>
            <a:r>
              <a:rPr lang="es-MX" sz="1600" dirty="0"/>
              <a:t>El </a:t>
            </a:r>
            <a:r>
              <a:rPr lang="es-MX" sz="1600" b="1" dirty="0"/>
              <a:t>Diseño Sensorial </a:t>
            </a:r>
            <a:br>
              <a:rPr lang="es-MX" sz="1600" b="1" dirty="0"/>
            </a:br>
            <a:r>
              <a:rPr lang="es-MX" sz="1600" dirty="0"/>
              <a:t>consiste en aplicar soluciones creativas</a:t>
            </a:r>
            <a:br>
              <a:rPr lang="es-MX" sz="1600" dirty="0"/>
            </a:br>
            <a:r>
              <a:rPr lang="es-MX" sz="1600" dirty="0"/>
              <a:t> a nuestros problemas buscando</a:t>
            </a:r>
            <a:br>
              <a:rPr lang="es-MX" sz="1600" dirty="0"/>
            </a:br>
            <a:r>
              <a:rPr lang="es-MX" sz="1600" dirty="0"/>
              <a:t> un resultado que vaya más allá de lo visible</a:t>
            </a:r>
            <a:br>
              <a:rPr lang="es-MX" sz="1600" dirty="0"/>
            </a:br>
            <a:r>
              <a:rPr lang="es-MX" sz="1600" dirty="0"/>
              <a:t> incluyendo a todos los sentidos. </a:t>
            </a:r>
            <a:br>
              <a:rPr lang="es-MX" sz="1600" dirty="0"/>
            </a:br>
            <a:r>
              <a:rPr lang="es-MX" sz="1600" dirty="0"/>
              <a:t>Consiste en diseñar para la totalidad</a:t>
            </a:r>
            <a:br>
              <a:rPr lang="es-MX" sz="1600" dirty="0"/>
            </a:br>
            <a:r>
              <a:rPr lang="es-MX" sz="1600" dirty="0"/>
              <a:t> de la percepción/experiencia humana. </a:t>
            </a:r>
            <a:br>
              <a:rPr lang="es-MX" sz="1600" dirty="0"/>
            </a:br>
            <a:br>
              <a:rPr lang="es-MX" sz="1600" dirty="0"/>
            </a:br>
            <a:r>
              <a:rPr lang="es-MX" sz="1600" dirty="0"/>
              <a:t>Alastair Sommerville</a:t>
            </a:r>
            <a:br>
              <a:rPr lang="es-MX" sz="1600" dirty="0"/>
            </a:br>
            <a:endParaRPr lang="es-MX" sz="1600" dirty="0"/>
          </a:p>
        </p:txBody>
      </p:sp>
      <p:sp>
        <p:nvSpPr>
          <p:cNvPr id="3" name="Marcador de contenido 2">
            <a:extLst>
              <a:ext uri="{FF2B5EF4-FFF2-40B4-BE49-F238E27FC236}">
                <a16:creationId xmlns:a16="http://schemas.microsoft.com/office/drawing/2014/main" id="{955B3F38-82FC-6F46-A7A4-3DE63143F338}"/>
              </a:ext>
            </a:extLst>
          </p:cNvPr>
          <p:cNvSpPr>
            <a:spLocks noGrp="1"/>
          </p:cNvSpPr>
          <p:nvPr>
            <p:ph idx="1"/>
          </p:nvPr>
        </p:nvSpPr>
        <p:spPr>
          <a:xfrm>
            <a:off x="838199" y="3944949"/>
            <a:ext cx="3822189" cy="3742762"/>
          </a:xfrm>
        </p:spPr>
        <p:txBody>
          <a:bodyPr>
            <a:normAutofit/>
          </a:bodyPr>
          <a:lstStyle/>
          <a:p>
            <a:pPr marL="0" indent="0">
              <a:buNone/>
            </a:pPr>
            <a:r>
              <a:rPr lang="es-MX" sz="1400" dirty="0"/>
              <a:t>El programa de </a:t>
            </a:r>
            <a:r>
              <a:rPr lang="es-MX" sz="1400" b="1" dirty="0"/>
              <a:t>Diseño Sensorial </a:t>
            </a:r>
            <a:r>
              <a:rPr lang="es-MX" sz="1400" dirty="0"/>
              <a:t>tiene como objetivo preparar profesionales para conceptualizar y visualizar las herramientas de diseño y sistemas que, a través de la consideración de múltiples sentidos, puedan potencialmente mejorar / amplificar las experiencias humanas, y ser implementadas en el mundo físico y digital.</a:t>
            </a:r>
          </a:p>
          <a:p>
            <a:pPr marL="0" indent="0">
              <a:buNone/>
            </a:pPr>
            <a:endParaRPr lang="es-MX" sz="1400" dirty="0"/>
          </a:p>
          <a:p>
            <a:pPr marL="0" indent="0">
              <a:buNone/>
            </a:pPr>
            <a:endParaRPr lang="es-MX" sz="1400" dirty="0"/>
          </a:p>
          <a:p>
            <a:pPr marL="0" indent="0">
              <a:buNone/>
            </a:pPr>
            <a:endParaRPr lang="es-MX" sz="1400" dirty="0"/>
          </a:p>
        </p:txBody>
      </p:sp>
    </p:spTree>
    <p:extLst>
      <p:ext uri="{BB962C8B-B14F-4D97-AF65-F5344CB8AC3E}">
        <p14:creationId xmlns:p14="http://schemas.microsoft.com/office/powerpoint/2010/main" val="30666611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742C03-17A5-F342-A388-101347F71F12}"/>
              </a:ext>
            </a:extLst>
          </p:cNvPr>
          <p:cNvSpPr>
            <a:spLocks noGrp="1"/>
          </p:cNvSpPr>
          <p:nvPr>
            <p:ph type="title"/>
          </p:nvPr>
        </p:nvSpPr>
        <p:spPr/>
        <p:txBody>
          <a:bodyPr/>
          <a:lstStyle/>
          <a:p>
            <a:r>
              <a:rPr lang="es-MX" dirty="0"/>
              <a:t>Conceptos fundamentales</a:t>
            </a:r>
          </a:p>
        </p:txBody>
      </p:sp>
      <p:sp>
        <p:nvSpPr>
          <p:cNvPr id="3" name="Marcador de contenido 2">
            <a:extLst>
              <a:ext uri="{FF2B5EF4-FFF2-40B4-BE49-F238E27FC236}">
                <a16:creationId xmlns:a16="http://schemas.microsoft.com/office/drawing/2014/main" id="{70796444-ABCC-B14D-B014-66F91CC22EDF}"/>
              </a:ext>
            </a:extLst>
          </p:cNvPr>
          <p:cNvSpPr>
            <a:spLocks noGrp="1"/>
          </p:cNvSpPr>
          <p:nvPr>
            <p:ph idx="1"/>
          </p:nvPr>
        </p:nvSpPr>
        <p:spPr/>
        <p:txBody>
          <a:bodyPr/>
          <a:lstStyle/>
          <a:p>
            <a:r>
              <a:rPr lang="es-MX" dirty="0"/>
              <a:t>Identificar oportunidades para mejorar la experiencia humana mediante la consideración de múltiples sentidos, para construir puentes entre el mundo físico y digital, mediante herramientas y sistemas de diseño.</a:t>
            </a:r>
          </a:p>
          <a:p>
            <a:r>
              <a:rPr lang="es-MX" dirty="0"/>
              <a:t>Mejorar/amplificar la experiencia humana.</a:t>
            </a:r>
          </a:p>
          <a:p>
            <a:r>
              <a:rPr lang="es-MX" dirty="0"/>
              <a:t>Conceptualizar herramientas y sistemas de diseño</a:t>
            </a:r>
          </a:p>
          <a:p>
            <a:r>
              <a:rPr lang="es-MX" dirty="0"/>
              <a:t>Considerar múltiples sentidos</a:t>
            </a:r>
          </a:p>
          <a:p>
            <a:r>
              <a:rPr lang="es-MX" dirty="0"/>
              <a:t>Construir puentes entre el mundo físico y/o digital</a:t>
            </a:r>
          </a:p>
        </p:txBody>
      </p:sp>
    </p:spTree>
    <p:extLst>
      <p:ext uri="{BB962C8B-B14F-4D97-AF65-F5344CB8AC3E}">
        <p14:creationId xmlns:p14="http://schemas.microsoft.com/office/powerpoint/2010/main" val="17513949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223" name="Rectangle 9222">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5" name="Rectangle 9224">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DED5519A-C87E-9D48-959D-1DAE058C1A2A}"/>
              </a:ext>
            </a:extLst>
          </p:cNvPr>
          <p:cNvSpPr>
            <a:spLocks noGrp="1"/>
          </p:cNvSpPr>
          <p:nvPr>
            <p:ph type="title"/>
          </p:nvPr>
        </p:nvSpPr>
        <p:spPr>
          <a:xfrm>
            <a:off x="453884" y="100081"/>
            <a:ext cx="3822189" cy="1899912"/>
          </a:xfrm>
        </p:spPr>
        <p:txBody>
          <a:bodyPr>
            <a:normAutofit/>
          </a:bodyPr>
          <a:lstStyle/>
          <a:p>
            <a:r>
              <a:rPr lang="es-MX" sz="4000" dirty="0"/>
              <a:t>Identificar oportunidades</a:t>
            </a:r>
          </a:p>
        </p:txBody>
      </p:sp>
      <p:sp>
        <p:nvSpPr>
          <p:cNvPr id="3" name="Marcador de contenido 2">
            <a:extLst>
              <a:ext uri="{FF2B5EF4-FFF2-40B4-BE49-F238E27FC236}">
                <a16:creationId xmlns:a16="http://schemas.microsoft.com/office/drawing/2014/main" id="{E63EFA49-BFB8-DB47-A39C-03C5ADF15250}"/>
              </a:ext>
            </a:extLst>
          </p:cNvPr>
          <p:cNvSpPr>
            <a:spLocks noGrp="1"/>
          </p:cNvSpPr>
          <p:nvPr>
            <p:ph idx="1"/>
          </p:nvPr>
        </p:nvSpPr>
        <p:spPr>
          <a:xfrm>
            <a:off x="453884" y="2100064"/>
            <a:ext cx="3822189" cy="3742762"/>
          </a:xfrm>
        </p:spPr>
        <p:txBody>
          <a:bodyPr>
            <a:noAutofit/>
          </a:bodyPr>
          <a:lstStyle/>
          <a:p>
            <a:pPr marL="0" indent="0">
              <a:buNone/>
            </a:pPr>
            <a:r>
              <a:rPr lang="es-MX" sz="1600" dirty="0"/>
              <a:t>Las oportunidades no son fáciles de identificar, los diseñadores necesitan encontrar formas de traducir lo que millones de consumidores hacen en sistemas personalizados y comprensibles. </a:t>
            </a:r>
          </a:p>
          <a:p>
            <a:pPr marL="0" indent="0">
              <a:buNone/>
            </a:pPr>
            <a:r>
              <a:rPr lang="es-MX" sz="1600" dirty="0"/>
              <a:t>El graduado en Diseño Sensorial será capaz de identificar proactivamente las oportunidades de intervención del diseño desde una visión crítica de la realidad, la observación directa de las prácticas sociales y sus contextos particulares.  Los graduados considerarán todos los aspectos sociales dentro de un contexto espacial y temporal, y las posibilidades de contribución a la resolución de problemas, la mejora de la calidad de vida o simplemente la transformación de una situación en otra preferible.</a:t>
            </a:r>
          </a:p>
        </p:txBody>
      </p:sp>
      <p:pic>
        <p:nvPicPr>
          <p:cNvPr id="9220" name="Picture 4">
            <a:extLst>
              <a:ext uri="{FF2B5EF4-FFF2-40B4-BE49-F238E27FC236}">
                <a16:creationId xmlns:a16="http://schemas.microsoft.com/office/drawing/2014/main" id="{A31DDEF0-8568-014A-AD42-F9C09A9168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0053" y="1714020"/>
            <a:ext cx="12192000" cy="4514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61604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81559A3-478C-9B4B-B06B-AD2868EFF94A}"/>
              </a:ext>
            </a:extLst>
          </p:cNvPr>
          <p:cNvSpPr>
            <a:spLocks noGrp="1"/>
          </p:cNvSpPr>
          <p:nvPr>
            <p:ph type="title"/>
          </p:nvPr>
        </p:nvSpPr>
        <p:spPr>
          <a:xfrm>
            <a:off x="5297762" y="329184"/>
            <a:ext cx="6251110" cy="1783080"/>
          </a:xfrm>
        </p:spPr>
        <p:txBody>
          <a:bodyPr anchor="b">
            <a:normAutofit/>
          </a:bodyPr>
          <a:lstStyle/>
          <a:p>
            <a:r>
              <a:rPr lang="es-MX" sz="3800"/>
              <a:t>Las experiencias pueden ser potencialmente mejoradas/amplificadas.</a:t>
            </a:r>
          </a:p>
        </p:txBody>
      </p:sp>
      <p:pic>
        <p:nvPicPr>
          <p:cNvPr id="5" name="Picture 4" descr="Biblioteca pública desenfocada abstracta con estanterías">
            <a:extLst>
              <a:ext uri="{FF2B5EF4-FFF2-40B4-BE49-F238E27FC236}">
                <a16:creationId xmlns:a16="http://schemas.microsoft.com/office/drawing/2014/main" id="{4968721D-BD10-1F79-6883-B84813B1BFC8}"/>
              </a:ext>
            </a:extLst>
          </p:cNvPr>
          <p:cNvPicPr>
            <a:picLocks noChangeAspect="1"/>
          </p:cNvPicPr>
          <p:nvPr/>
        </p:nvPicPr>
        <p:blipFill rotWithShape="1">
          <a:blip r:embed="rId2"/>
          <a:srcRect l="16165" r="38504" b="-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BE60F4D2-24B5-E84B-8642-FF930BBC8062}"/>
              </a:ext>
            </a:extLst>
          </p:cNvPr>
          <p:cNvSpPr>
            <a:spLocks noGrp="1"/>
          </p:cNvSpPr>
          <p:nvPr>
            <p:ph idx="1"/>
          </p:nvPr>
        </p:nvSpPr>
        <p:spPr>
          <a:xfrm>
            <a:off x="5297762" y="2706624"/>
            <a:ext cx="6251110" cy="3483864"/>
          </a:xfrm>
        </p:spPr>
        <p:txBody>
          <a:bodyPr>
            <a:normAutofit/>
          </a:bodyPr>
          <a:lstStyle/>
          <a:p>
            <a:pPr marL="0" indent="0">
              <a:buNone/>
            </a:pPr>
            <a:r>
              <a:rPr lang="es-MX" sz="1900" dirty="0"/>
              <a:t>A medida que cambiamos de entorno entre los canales físico y digital, las posibilidades de que la experiencia se vea alterada son mayores. Por ejemplo, los consumidores esperan que la experiencia de compra se desarrolle sin fisuras desde la plataforma en línea hasta la tienda física; y esto ocurre también en museos, bibliotecas, supermercados, viajes y transportes. </a:t>
            </a:r>
          </a:p>
          <a:p>
            <a:pPr marL="0" indent="0">
              <a:buNone/>
            </a:pPr>
            <a:r>
              <a:rPr lang="es-MX" sz="1900" dirty="0"/>
              <a:t>La fragmentación existente en estas experiencias representa una oportunidad para conectar ambos mundos. Los sistemas de diseño visual y sensorial pueden ayudar a dar sentido al flujo constante que puede confundir y dificultar la experiencia.</a:t>
            </a:r>
          </a:p>
        </p:txBody>
      </p:sp>
    </p:spTree>
    <p:extLst>
      <p:ext uri="{BB962C8B-B14F-4D97-AF65-F5344CB8AC3E}">
        <p14:creationId xmlns:p14="http://schemas.microsoft.com/office/powerpoint/2010/main" val="4283781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47" name="Rectangle 10246">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42" name="Picture 2" descr="Multisensory Design | Designing for All 5 Senses – CDI BLOG">
            <a:extLst>
              <a:ext uri="{FF2B5EF4-FFF2-40B4-BE49-F238E27FC236}">
                <a16:creationId xmlns:a16="http://schemas.microsoft.com/office/drawing/2014/main" id="{36B4BCC4-9973-D444-9182-CD481F3829C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028" r="1855"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0249" name="Rectangle 10248">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40610A67-F841-8F49-9956-CA5515E65D73}"/>
              </a:ext>
            </a:extLst>
          </p:cNvPr>
          <p:cNvSpPr>
            <a:spLocks noGrp="1"/>
          </p:cNvSpPr>
          <p:nvPr>
            <p:ph type="title"/>
          </p:nvPr>
        </p:nvSpPr>
        <p:spPr>
          <a:xfrm>
            <a:off x="7531610" y="365125"/>
            <a:ext cx="3822189" cy="1899912"/>
          </a:xfrm>
        </p:spPr>
        <p:txBody>
          <a:bodyPr>
            <a:noAutofit/>
          </a:bodyPr>
          <a:lstStyle/>
          <a:p>
            <a:r>
              <a:rPr lang="es-MX" sz="1800" dirty="0"/>
              <a:t>Al detectar estados de ánimo como la ansiedad provocada por no comprender el funcionamiento de una plataforma, un sistema puede ayudar a identificar formas de mejorarla y hacerla más fácil de entender.</a:t>
            </a:r>
          </a:p>
        </p:txBody>
      </p:sp>
      <p:sp>
        <p:nvSpPr>
          <p:cNvPr id="3" name="Marcador de contenido 2">
            <a:extLst>
              <a:ext uri="{FF2B5EF4-FFF2-40B4-BE49-F238E27FC236}">
                <a16:creationId xmlns:a16="http://schemas.microsoft.com/office/drawing/2014/main" id="{4FF2AB78-E360-4A4E-B175-F56E8708C96B}"/>
              </a:ext>
            </a:extLst>
          </p:cNvPr>
          <p:cNvSpPr>
            <a:spLocks noGrp="1"/>
          </p:cNvSpPr>
          <p:nvPr>
            <p:ph idx="1"/>
          </p:nvPr>
        </p:nvSpPr>
        <p:spPr>
          <a:xfrm>
            <a:off x="7531610" y="2434201"/>
            <a:ext cx="3822189" cy="3742762"/>
          </a:xfrm>
        </p:spPr>
        <p:txBody>
          <a:bodyPr>
            <a:normAutofit/>
          </a:bodyPr>
          <a:lstStyle/>
          <a:p>
            <a:r>
              <a:rPr lang="es-MX" sz="1700" dirty="0"/>
              <a:t>Identificar la fatiga física, como otro ejemplo, también puede ayudar a entender cómo está siendo la experiencia y ayudar a mejorarla diseñando sistemas que calmen el cuerpo y la mente, como un olor o un sonido específicos</a:t>
            </a:r>
          </a:p>
          <a:p>
            <a:endParaRPr lang="en-US" sz="1700" dirty="0"/>
          </a:p>
          <a:p>
            <a:endParaRPr lang="es-MX" sz="1700" dirty="0"/>
          </a:p>
        </p:txBody>
      </p:sp>
    </p:spTree>
    <p:extLst>
      <p:ext uri="{BB962C8B-B14F-4D97-AF65-F5344CB8AC3E}">
        <p14:creationId xmlns:p14="http://schemas.microsoft.com/office/powerpoint/2010/main" val="39767704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C6B9097-08DA-E721-942A-157453F2A7AF}"/>
              </a:ext>
            </a:extLst>
          </p:cNvPr>
          <p:cNvPicPr>
            <a:picLocks noChangeAspect="1"/>
          </p:cNvPicPr>
          <p:nvPr/>
        </p:nvPicPr>
        <p:blipFill rotWithShape="1">
          <a:blip r:embed="rId2"/>
          <a:srcRect l="7007" r="44399" b="-1"/>
          <a:stretch/>
        </p:blipFill>
        <p:spPr>
          <a:xfrm>
            <a:off x="7199440" y="10"/>
            <a:ext cx="4992560" cy="6857990"/>
          </a:xfrm>
          <a:prstGeom prst="rect">
            <a:avLst/>
          </a:prstGeom>
          <a:effectLst/>
        </p:spPr>
      </p:pic>
      <p:sp>
        <p:nvSpPr>
          <p:cNvPr id="11" name="CuadroTexto 10">
            <a:extLst>
              <a:ext uri="{FF2B5EF4-FFF2-40B4-BE49-F238E27FC236}">
                <a16:creationId xmlns:a16="http://schemas.microsoft.com/office/drawing/2014/main" id="{9E697E4C-5DE0-6B42-A647-222E6142FD91}"/>
              </a:ext>
            </a:extLst>
          </p:cNvPr>
          <p:cNvSpPr txBox="1"/>
          <p:nvPr/>
        </p:nvSpPr>
        <p:spPr>
          <a:xfrm>
            <a:off x="737348" y="1997839"/>
            <a:ext cx="6102626" cy="2862322"/>
          </a:xfrm>
          <a:prstGeom prst="rect">
            <a:avLst/>
          </a:prstGeom>
          <a:noFill/>
        </p:spPr>
        <p:txBody>
          <a:bodyPr wrap="square">
            <a:spAutoFit/>
          </a:bodyPr>
          <a:lstStyle/>
          <a:p>
            <a:pPr marL="0" indent="0">
              <a:buNone/>
            </a:pPr>
            <a:r>
              <a:rPr lang="es-MX" dirty="0"/>
              <a:t>Por otro lado, como muchas empresas no se veían a sí mismas como empresas tecnológicas, como los bancos, los supermercados y los periódicos, no han sido capaces de conectar sus numerosos puntos de contacto en un sistema que siga teniendo sentido. A medida que cambiamos entre múltiples dispositivos y plataformas, la brecha se hace más crucial, y las empresas y organizaciones necesitan diseñadores que puedan unificar sistemas de diseño que ayuden a dar sentido a la conexión entre los puntos de contacto digitales y físicos.</a:t>
            </a:r>
          </a:p>
        </p:txBody>
      </p:sp>
    </p:spTree>
    <p:extLst>
      <p:ext uri="{BB962C8B-B14F-4D97-AF65-F5344CB8AC3E}">
        <p14:creationId xmlns:p14="http://schemas.microsoft.com/office/powerpoint/2010/main" val="31550943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271" name="Rectangle 1127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6" name="Picture 2" descr="How Engaging the Senses Creates Meaningful Design | Human Spaces">
            <a:extLst>
              <a:ext uri="{FF2B5EF4-FFF2-40B4-BE49-F238E27FC236}">
                <a16:creationId xmlns:a16="http://schemas.microsoft.com/office/drawing/2014/main" id="{383BBF55-21A2-7348-8B8D-F23E30F4EDB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870" r="8566"/>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1273" name="Rectangle 1127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F408B759-B8B8-3849-8EF5-0310F30DEB8D}"/>
              </a:ext>
            </a:extLst>
          </p:cNvPr>
          <p:cNvSpPr>
            <a:spLocks noGrp="1"/>
          </p:cNvSpPr>
          <p:nvPr>
            <p:ph type="title"/>
          </p:nvPr>
        </p:nvSpPr>
        <p:spPr>
          <a:xfrm>
            <a:off x="7531610" y="365125"/>
            <a:ext cx="3822189" cy="1899912"/>
          </a:xfrm>
        </p:spPr>
        <p:txBody>
          <a:bodyPr>
            <a:normAutofit/>
          </a:bodyPr>
          <a:lstStyle/>
          <a:p>
            <a:r>
              <a:rPr lang="es-MX" sz="3400" dirty="0"/>
              <a:t>Conceptualización de herramientas y sistemas de diseño.</a:t>
            </a:r>
          </a:p>
        </p:txBody>
      </p:sp>
      <p:sp>
        <p:nvSpPr>
          <p:cNvPr id="3" name="Marcador de contenido 2">
            <a:extLst>
              <a:ext uri="{FF2B5EF4-FFF2-40B4-BE49-F238E27FC236}">
                <a16:creationId xmlns:a16="http://schemas.microsoft.com/office/drawing/2014/main" id="{31A999BC-A178-474B-BC5D-4722ADEBA172}"/>
              </a:ext>
            </a:extLst>
          </p:cNvPr>
          <p:cNvSpPr>
            <a:spLocks noGrp="1"/>
          </p:cNvSpPr>
          <p:nvPr>
            <p:ph idx="1"/>
          </p:nvPr>
        </p:nvSpPr>
        <p:spPr>
          <a:xfrm>
            <a:off x="7531610" y="2434201"/>
            <a:ext cx="3822189" cy="3742762"/>
          </a:xfrm>
        </p:spPr>
        <p:txBody>
          <a:bodyPr>
            <a:normAutofit/>
          </a:bodyPr>
          <a:lstStyle/>
          <a:p>
            <a:pPr marL="0" indent="0">
              <a:buNone/>
            </a:pPr>
            <a:r>
              <a:rPr lang="es-MX" sz="1700" dirty="0"/>
              <a:t>Mediante el diseño de herramientas y sistemas digitales y físicos a través de los cuales los usuarios personalicen las cualidades y características sensoriales de los objetos físicos y las pantallas digitales, el diseñador sensorial podrá ofrecer nuevas formas de ver los datos y desarrollar la percepción. La tecnología ayudará a establecer conexiones entre entornos físicos y virtuales específicos.  El resultado será un conjunto de herramientas emergentes para diseñar experiencias y entornos personalizados centrados en las personas.</a:t>
            </a:r>
          </a:p>
        </p:txBody>
      </p:sp>
    </p:spTree>
    <p:extLst>
      <p:ext uri="{BB962C8B-B14F-4D97-AF65-F5344CB8AC3E}">
        <p14:creationId xmlns:p14="http://schemas.microsoft.com/office/powerpoint/2010/main" val="13281800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B3627E-6490-D040-9299-B31EE0D5B2DF}"/>
              </a:ext>
            </a:extLst>
          </p:cNvPr>
          <p:cNvSpPr>
            <a:spLocks noGrp="1"/>
          </p:cNvSpPr>
          <p:nvPr>
            <p:ph type="title"/>
          </p:nvPr>
        </p:nvSpPr>
        <p:spPr/>
        <p:txBody>
          <a:bodyPr/>
          <a:lstStyle/>
          <a:p>
            <a:endParaRPr lang="es-MX"/>
          </a:p>
        </p:txBody>
      </p:sp>
      <p:sp>
        <p:nvSpPr>
          <p:cNvPr id="3" name="Marcador de contenido 2">
            <a:extLst>
              <a:ext uri="{FF2B5EF4-FFF2-40B4-BE49-F238E27FC236}">
                <a16:creationId xmlns:a16="http://schemas.microsoft.com/office/drawing/2014/main" id="{34F00AA5-BB41-E541-B9D9-47D36F60037A}"/>
              </a:ext>
            </a:extLst>
          </p:cNvPr>
          <p:cNvSpPr>
            <a:spLocks noGrp="1"/>
          </p:cNvSpPr>
          <p:nvPr>
            <p:ph idx="1"/>
          </p:nvPr>
        </p:nvSpPr>
        <p:spPr/>
        <p:txBody>
          <a:bodyPr>
            <a:normAutofit lnSpcReduction="10000"/>
          </a:bodyPr>
          <a:lstStyle/>
          <a:p>
            <a:pPr marL="0" indent="0">
              <a:buNone/>
            </a:pPr>
            <a:r>
              <a:rPr lang="es-MX" dirty="0"/>
              <a:t>La tecnología ha tenido mucho que ver en ello. En cierto modo, se creó para personas que no tenían conocimientos de diseño y ha popularizado la idea de que cualquiera puede hacerlo. Esto llevaría lógicamente al argumento de que plataformas como Canva han cedido las herramientas que antes sólo poseían los diseñadores gráficos y las han transformado en una mercancía. Esto plantearía la cuestión de que la programación se ha convertido en una habilidad importante. También abre a su vez la oportunidad a los diseñadores de crear plataformas, ya sean digitales y/o físicas, para que la gente pueda personalizar sus necesidades de diseño. Todo esto formará parte de un nuevo conjunto de habilidades de los diseñadores que hay que identificar y aprender.</a:t>
            </a:r>
          </a:p>
        </p:txBody>
      </p:sp>
    </p:spTree>
    <p:extLst>
      <p:ext uri="{BB962C8B-B14F-4D97-AF65-F5344CB8AC3E}">
        <p14:creationId xmlns:p14="http://schemas.microsoft.com/office/powerpoint/2010/main" val="40767617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343" name="Rectangle 14342">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38" name="Picture 2" descr="INDUSTRY INSIGHT: Multi-sensory design in hotel bathrooms • Hotel Designs">
            <a:extLst>
              <a:ext uri="{FF2B5EF4-FFF2-40B4-BE49-F238E27FC236}">
                <a16:creationId xmlns:a16="http://schemas.microsoft.com/office/drawing/2014/main" id="{CE8598BB-8739-B54C-BE64-E26FF479195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390" b="3096"/>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4345" name="Rectangle 14344">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C04EF4DD-D003-3B49-8A33-80A5513E3A1F}"/>
              </a:ext>
            </a:extLst>
          </p:cNvPr>
          <p:cNvSpPr>
            <a:spLocks noGrp="1"/>
          </p:cNvSpPr>
          <p:nvPr>
            <p:ph type="title"/>
          </p:nvPr>
        </p:nvSpPr>
        <p:spPr>
          <a:xfrm>
            <a:off x="7531610" y="365125"/>
            <a:ext cx="3822189" cy="1899912"/>
          </a:xfrm>
        </p:spPr>
        <p:txBody>
          <a:bodyPr>
            <a:normAutofit/>
          </a:bodyPr>
          <a:lstStyle/>
          <a:p>
            <a:r>
              <a:rPr lang="es-MX" sz="4000" dirty="0"/>
              <a:t>Considerando múltiples sentidos</a:t>
            </a:r>
          </a:p>
        </p:txBody>
      </p:sp>
      <p:sp>
        <p:nvSpPr>
          <p:cNvPr id="3" name="Marcador de contenido 2">
            <a:extLst>
              <a:ext uri="{FF2B5EF4-FFF2-40B4-BE49-F238E27FC236}">
                <a16:creationId xmlns:a16="http://schemas.microsoft.com/office/drawing/2014/main" id="{A27C8E91-58A7-BA45-9C39-EFD84CFF2D88}"/>
              </a:ext>
            </a:extLst>
          </p:cNvPr>
          <p:cNvSpPr>
            <a:spLocks noGrp="1"/>
          </p:cNvSpPr>
          <p:nvPr>
            <p:ph idx="1"/>
          </p:nvPr>
        </p:nvSpPr>
        <p:spPr>
          <a:xfrm>
            <a:off x="7531610" y="2434201"/>
            <a:ext cx="3822189" cy="3742762"/>
          </a:xfrm>
        </p:spPr>
        <p:txBody>
          <a:bodyPr>
            <a:normAutofit/>
          </a:bodyPr>
          <a:lstStyle/>
          <a:p>
            <a:pPr marL="0" indent="0">
              <a:buNone/>
            </a:pPr>
            <a:r>
              <a:rPr lang="es-MX" sz="1700" dirty="0"/>
              <a:t>El diseño sensorial no sólo incluye los sentidos físicos del tacto, el gusto, el olfato, el oído y la vista, sino la combinación de los sentidos humanos en un sentido más amplio ( se habla de que existen más de treinta) . Los sentidos humanos permiten comprender nuestro cuerpo dentro de un entorno y nos mueven por el espacio: hablamos del sentido del tiempo, el espacio y la memoria, la ubicación, el sentido de la orientación y la conciencia de la actividad alrededor de los individuos.</a:t>
            </a:r>
          </a:p>
        </p:txBody>
      </p:sp>
      <p:sp>
        <p:nvSpPr>
          <p:cNvPr id="12" name="CuadroTexto 11">
            <a:extLst>
              <a:ext uri="{FF2B5EF4-FFF2-40B4-BE49-F238E27FC236}">
                <a16:creationId xmlns:a16="http://schemas.microsoft.com/office/drawing/2014/main" id="{5E13BA35-5711-124F-B975-18C777DF4590}"/>
              </a:ext>
            </a:extLst>
          </p:cNvPr>
          <p:cNvSpPr txBox="1"/>
          <p:nvPr/>
        </p:nvSpPr>
        <p:spPr>
          <a:xfrm>
            <a:off x="8468139" y="6022961"/>
            <a:ext cx="3568148" cy="469914"/>
          </a:xfrm>
          <a:prstGeom prst="rect">
            <a:avLst/>
          </a:prstGeom>
          <a:noFill/>
        </p:spPr>
        <p:txBody>
          <a:bodyPr wrap="square">
            <a:spAutoFit/>
          </a:bodyPr>
          <a:lstStyle/>
          <a:p>
            <a:r>
              <a:rPr lang="es-MX" sz="1200" dirty="0"/>
              <a:t>https://hoteldesigns.net/industry-news/industry-insight-multi-sensory-design-in-hotel-bathrooms/</a:t>
            </a:r>
          </a:p>
        </p:txBody>
      </p:sp>
    </p:spTree>
    <p:extLst>
      <p:ext uri="{BB962C8B-B14F-4D97-AF65-F5344CB8AC3E}">
        <p14:creationId xmlns:p14="http://schemas.microsoft.com/office/powerpoint/2010/main" val="469249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El logo olímpico que echó raíces en México | Deportes | EL PAÍS">
            <a:extLst>
              <a:ext uri="{FF2B5EF4-FFF2-40B4-BE49-F238E27FC236}">
                <a16:creationId xmlns:a16="http://schemas.microsoft.com/office/drawing/2014/main" id="{19539DC0-48D7-5D49-BB69-CFB726B07ED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164"/>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033" name="Rectangle 103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B257C4F9-A0B4-5040-A10C-86E50D9F87FD}"/>
              </a:ext>
            </a:extLst>
          </p:cNvPr>
          <p:cNvSpPr>
            <a:spLocks noGrp="1"/>
          </p:cNvSpPr>
          <p:nvPr>
            <p:ph type="title"/>
          </p:nvPr>
        </p:nvSpPr>
        <p:spPr>
          <a:xfrm>
            <a:off x="838200" y="365125"/>
            <a:ext cx="3822189" cy="1899912"/>
          </a:xfrm>
        </p:spPr>
        <p:txBody>
          <a:bodyPr>
            <a:normAutofit/>
          </a:bodyPr>
          <a:lstStyle/>
          <a:p>
            <a:r>
              <a:rPr lang="es-MX" sz="4000" b="1" kern="100">
                <a:effectLst/>
                <a:latin typeface="Calibri" panose="020F0502020204030204" pitchFamily="34" charset="0"/>
                <a:ea typeface="DengXian" panose="02010600030101010101" pitchFamily="2" charset="-122"/>
                <a:cs typeface="Arial" panose="020B0604020202020204" pitchFamily="34" charset="0"/>
              </a:rPr>
              <a:t>Razones para la creación del nuevo programa</a:t>
            </a:r>
            <a:endParaRPr lang="es-MX" sz="4000"/>
          </a:p>
        </p:txBody>
      </p:sp>
      <p:sp>
        <p:nvSpPr>
          <p:cNvPr id="3" name="Marcador de contenido 2">
            <a:extLst>
              <a:ext uri="{FF2B5EF4-FFF2-40B4-BE49-F238E27FC236}">
                <a16:creationId xmlns:a16="http://schemas.microsoft.com/office/drawing/2014/main" id="{75BAD967-D4A7-4040-82F5-C16B508DA178}"/>
              </a:ext>
            </a:extLst>
          </p:cNvPr>
          <p:cNvSpPr>
            <a:spLocks noGrp="1"/>
          </p:cNvSpPr>
          <p:nvPr>
            <p:ph idx="1"/>
          </p:nvPr>
        </p:nvSpPr>
        <p:spPr>
          <a:xfrm>
            <a:off x="838200" y="2434201"/>
            <a:ext cx="3822189" cy="3742762"/>
          </a:xfrm>
        </p:spPr>
        <p:txBody>
          <a:bodyPr>
            <a:normAutofit/>
          </a:bodyPr>
          <a:lstStyle/>
          <a:p>
            <a:pPr marL="0" indent="0">
              <a:buNone/>
            </a:pPr>
            <a:r>
              <a:rPr lang="es-MX" sz="1600" kern="100">
                <a:effectLst/>
                <a:latin typeface="Calibri" panose="020F0502020204030204" pitchFamily="34" charset="0"/>
                <a:ea typeface="DengXian" panose="02010600030101010101" pitchFamily="2" charset="-122"/>
                <a:cs typeface="Arial" panose="020B0604020202020204" pitchFamily="34" charset="0"/>
              </a:rPr>
              <a:t>El Diseño Gráfico en México tiene una larga historia de más de 50 años. Desde sus días más gloriosos durante los Juegos Olímpicos de 1968 la IBERO demostró su espíritu innovador al ser la primera universidad en ofrecer un programa de licenciatura de este tipo en América Latina. Tomó la siguiente década para construir un plan de estudios muy fuerte y crear un grupo muy prometedor de ex alumnos que tuvieron gran impacto en la industria creativa del país. En la década de 1980, Diseño Gráfico era la carrera líder en diseño, cuando contaba con más de 600 estudiantes matriculados al mismo tiempo. </a:t>
            </a:r>
          </a:p>
          <a:p>
            <a:endParaRPr lang="es-MX" sz="1600"/>
          </a:p>
        </p:txBody>
      </p:sp>
    </p:spTree>
    <p:extLst>
      <p:ext uri="{BB962C8B-B14F-4D97-AF65-F5344CB8AC3E}">
        <p14:creationId xmlns:p14="http://schemas.microsoft.com/office/powerpoint/2010/main" val="28200752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367" name="Rectangle 15366">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62" name="Picture 2" descr="New technology helps create sensory experiences for children with autism">
            <a:extLst>
              <a:ext uri="{FF2B5EF4-FFF2-40B4-BE49-F238E27FC236}">
                <a16:creationId xmlns:a16="http://schemas.microsoft.com/office/drawing/2014/main" id="{DF640E15-8CE2-3149-8B57-45374863704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711" t="5497" r="29097"/>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15369" name="Rectangle 15368">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371" name="Rectangle 15370">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373" name="Rectangle 15372">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Marcador de contenido 2">
            <a:extLst>
              <a:ext uri="{FF2B5EF4-FFF2-40B4-BE49-F238E27FC236}">
                <a16:creationId xmlns:a16="http://schemas.microsoft.com/office/drawing/2014/main" id="{32369F11-925C-FD48-B8A2-16A0EFCDB08D}"/>
              </a:ext>
            </a:extLst>
          </p:cNvPr>
          <p:cNvSpPr>
            <a:spLocks noGrp="1"/>
          </p:cNvSpPr>
          <p:nvPr>
            <p:ph idx="1"/>
          </p:nvPr>
        </p:nvSpPr>
        <p:spPr>
          <a:xfrm>
            <a:off x="371094" y="2718054"/>
            <a:ext cx="3438906" cy="3207258"/>
          </a:xfrm>
        </p:spPr>
        <p:txBody>
          <a:bodyPr anchor="t">
            <a:normAutofit/>
          </a:bodyPr>
          <a:lstStyle/>
          <a:p>
            <a:pPr marL="0" indent="0">
              <a:buNone/>
            </a:pPr>
            <a:r>
              <a:rPr lang="es-MX" sz="1600" dirty="0"/>
              <a:t>Aunque el predominio de la forma visual en la cultura popular nos ha llevado a creer que la visión es independiente de los demás sentidos, la experiencia perceptiva puede y debe amplificarse utilizando los demás sentidos humanos como complemento de la vista. La cultura visual abarca toda la visualidad producida por el ser humano, las ciudades, la arquitectura, las narrativas de las prácticas sociales y las producciones de medios mixtos como los cinéticos, incluidos el diálogo y el sonido. </a:t>
            </a:r>
          </a:p>
          <a:p>
            <a:pPr marL="0" indent="0">
              <a:buNone/>
            </a:pPr>
            <a:endParaRPr lang="es-MX" sz="1600" dirty="0"/>
          </a:p>
        </p:txBody>
      </p:sp>
    </p:spTree>
    <p:extLst>
      <p:ext uri="{BB962C8B-B14F-4D97-AF65-F5344CB8AC3E}">
        <p14:creationId xmlns:p14="http://schemas.microsoft.com/office/powerpoint/2010/main" val="10371939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391" name="Rectangle 16390">
            <a:extLst>
              <a:ext uri="{FF2B5EF4-FFF2-40B4-BE49-F238E27FC236}">
                <a16:creationId xmlns:a16="http://schemas.microsoft.com/office/drawing/2014/main" id="{637B2035-1FCB-439A-B421-095E136C7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3" name="Rectangle 16392">
            <a:extLst>
              <a:ext uri="{FF2B5EF4-FFF2-40B4-BE49-F238E27FC236}">
                <a16:creationId xmlns:a16="http://schemas.microsoft.com/office/drawing/2014/main" id="{676D6CDF-C512-4739-B158-55EE955EFA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3" y="-1"/>
            <a:ext cx="12192000"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C20D361-6AA3-1542-8C3E-F67B78CFB4D3}"/>
              </a:ext>
            </a:extLst>
          </p:cNvPr>
          <p:cNvSpPr>
            <a:spLocks noGrp="1"/>
          </p:cNvSpPr>
          <p:nvPr>
            <p:ph type="title"/>
          </p:nvPr>
        </p:nvSpPr>
        <p:spPr>
          <a:xfrm>
            <a:off x="1137033" y="670559"/>
            <a:ext cx="4683321" cy="2148841"/>
          </a:xfrm>
        </p:spPr>
        <p:txBody>
          <a:bodyPr anchor="t">
            <a:normAutofit/>
          </a:bodyPr>
          <a:lstStyle/>
          <a:p>
            <a:endParaRPr lang="es-MX" dirty="0"/>
          </a:p>
        </p:txBody>
      </p:sp>
      <p:pic>
        <p:nvPicPr>
          <p:cNvPr id="16386" name="Picture 2" descr="Multi Sensory Needs – SensationALL">
            <a:extLst>
              <a:ext uri="{FF2B5EF4-FFF2-40B4-BE49-F238E27FC236}">
                <a16:creationId xmlns:a16="http://schemas.microsoft.com/office/drawing/2014/main" id="{9AACBBAB-48E8-3D46-BD87-ACB1656CB3D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775" b="-2"/>
          <a:stretch/>
        </p:blipFill>
        <p:spPr bwMode="auto">
          <a:xfrm>
            <a:off x="1" y="3105151"/>
            <a:ext cx="6448424" cy="3752849"/>
          </a:xfrm>
          <a:custGeom>
            <a:avLst/>
            <a:gdLst/>
            <a:ahLst/>
            <a:cxnLst/>
            <a:rect l="l" t="t" r="r" b="b"/>
            <a:pathLst>
              <a:path w="6448424" h="3752849">
                <a:moveTo>
                  <a:pt x="0" y="0"/>
                </a:moveTo>
                <a:lnTo>
                  <a:pt x="137978" y="22215"/>
                </a:lnTo>
                <a:cubicBezTo>
                  <a:pt x="196046" y="32277"/>
                  <a:pt x="252469" y="42437"/>
                  <a:pt x="295660" y="49771"/>
                </a:cubicBezTo>
                <a:cubicBezTo>
                  <a:pt x="364885" y="66610"/>
                  <a:pt x="403214" y="32071"/>
                  <a:pt x="456941" y="65635"/>
                </a:cubicBezTo>
                <a:cubicBezTo>
                  <a:pt x="529612" y="69090"/>
                  <a:pt x="662508" y="71245"/>
                  <a:pt x="731691" y="70501"/>
                </a:cubicBezTo>
                <a:cubicBezTo>
                  <a:pt x="768741" y="62400"/>
                  <a:pt x="808263" y="64633"/>
                  <a:pt x="841820" y="61171"/>
                </a:cubicBezTo>
                <a:cubicBezTo>
                  <a:pt x="958973" y="43639"/>
                  <a:pt x="1009730" y="45863"/>
                  <a:pt x="1068219" y="39136"/>
                </a:cubicBezTo>
                <a:cubicBezTo>
                  <a:pt x="1104329" y="33447"/>
                  <a:pt x="1156536" y="44203"/>
                  <a:pt x="1174190" y="38808"/>
                </a:cubicBezTo>
                <a:cubicBezTo>
                  <a:pt x="1188943" y="36385"/>
                  <a:pt x="1213832" y="14880"/>
                  <a:pt x="1225923" y="34507"/>
                </a:cubicBezTo>
                <a:cubicBezTo>
                  <a:pt x="1305283" y="8501"/>
                  <a:pt x="1319617" y="30839"/>
                  <a:pt x="1385617" y="18003"/>
                </a:cubicBezTo>
                <a:cubicBezTo>
                  <a:pt x="1461876" y="-26747"/>
                  <a:pt x="1519510" y="56342"/>
                  <a:pt x="1563967" y="4638"/>
                </a:cubicBezTo>
                <a:lnTo>
                  <a:pt x="1676634" y="10582"/>
                </a:lnTo>
                <a:lnTo>
                  <a:pt x="1769429" y="20265"/>
                </a:lnTo>
                <a:cubicBezTo>
                  <a:pt x="1790625" y="23534"/>
                  <a:pt x="1880369" y="18448"/>
                  <a:pt x="1900584" y="27732"/>
                </a:cubicBezTo>
                <a:cubicBezTo>
                  <a:pt x="2072430" y="22762"/>
                  <a:pt x="2014935" y="5831"/>
                  <a:pt x="2127041" y="22101"/>
                </a:cubicBezTo>
                <a:cubicBezTo>
                  <a:pt x="2168847" y="65820"/>
                  <a:pt x="2153052" y="28773"/>
                  <a:pt x="2211644" y="44507"/>
                </a:cubicBezTo>
                <a:cubicBezTo>
                  <a:pt x="2211201" y="9921"/>
                  <a:pt x="2277596" y="73686"/>
                  <a:pt x="2299605" y="38004"/>
                </a:cubicBezTo>
                <a:cubicBezTo>
                  <a:pt x="2309570" y="41997"/>
                  <a:pt x="2318531" y="46991"/>
                  <a:pt x="2327359" y="52270"/>
                </a:cubicBezTo>
                <a:lnTo>
                  <a:pt x="2331995" y="55017"/>
                </a:lnTo>
                <a:lnTo>
                  <a:pt x="2353777" y="59755"/>
                </a:lnTo>
                <a:lnTo>
                  <a:pt x="2355893" y="68914"/>
                </a:lnTo>
                <a:lnTo>
                  <a:pt x="2385794" y="81650"/>
                </a:lnTo>
                <a:cubicBezTo>
                  <a:pt x="2397613" y="85211"/>
                  <a:pt x="2411061" y="87627"/>
                  <a:pt x="2427010" y="88184"/>
                </a:cubicBezTo>
                <a:cubicBezTo>
                  <a:pt x="2486314" y="76422"/>
                  <a:pt x="2553170" y="126870"/>
                  <a:pt x="2627153" y="110451"/>
                </a:cubicBezTo>
                <a:cubicBezTo>
                  <a:pt x="2653722" y="107383"/>
                  <a:pt x="2732043" y="116068"/>
                  <a:pt x="2744462" y="128780"/>
                </a:cubicBezTo>
                <a:cubicBezTo>
                  <a:pt x="2760299" y="132873"/>
                  <a:pt x="2780248" y="130843"/>
                  <a:pt x="2785202" y="143610"/>
                </a:cubicBezTo>
                <a:cubicBezTo>
                  <a:pt x="2794558" y="159316"/>
                  <a:pt x="2856498" y="142821"/>
                  <a:pt x="2844667" y="159029"/>
                </a:cubicBezTo>
                <a:cubicBezTo>
                  <a:pt x="2888530" y="147871"/>
                  <a:pt x="2914187" y="181391"/>
                  <a:pt x="2946649" y="192330"/>
                </a:cubicBezTo>
                <a:cubicBezTo>
                  <a:pt x="2981872" y="180417"/>
                  <a:pt x="3015239" y="215115"/>
                  <a:pt x="3088812" y="226485"/>
                </a:cubicBezTo>
                <a:cubicBezTo>
                  <a:pt x="3127734" y="212524"/>
                  <a:pt x="3138301" y="234381"/>
                  <a:pt x="3208669" y="217774"/>
                </a:cubicBezTo>
                <a:cubicBezTo>
                  <a:pt x="3242208" y="219284"/>
                  <a:pt x="3229623" y="233297"/>
                  <a:pt x="3290045" y="235553"/>
                </a:cubicBezTo>
                <a:cubicBezTo>
                  <a:pt x="3399655" y="215239"/>
                  <a:pt x="3444518" y="245862"/>
                  <a:pt x="3529335" y="249571"/>
                </a:cubicBezTo>
                <a:cubicBezTo>
                  <a:pt x="3623697" y="257405"/>
                  <a:pt x="3587652" y="268832"/>
                  <a:pt x="3716766" y="252690"/>
                </a:cubicBezTo>
                <a:cubicBezTo>
                  <a:pt x="3723469" y="267318"/>
                  <a:pt x="3737863" y="269842"/>
                  <a:pt x="3765333" y="266823"/>
                </a:cubicBezTo>
                <a:cubicBezTo>
                  <a:pt x="3810754" y="271601"/>
                  <a:pt x="3792745" y="303866"/>
                  <a:pt x="3846897" y="290090"/>
                </a:cubicBezTo>
                <a:cubicBezTo>
                  <a:pt x="3830941" y="306608"/>
                  <a:pt x="3929114" y="308026"/>
                  <a:pt x="3900217" y="323590"/>
                </a:cubicBezTo>
                <a:cubicBezTo>
                  <a:pt x="3922367" y="343425"/>
                  <a:pt x="3948574" y="318948"/>
                  <a:pt x="3971444" y="336662"/>
                </a:cubicBezTo>
                <a:cubicBezTo>
                  <a:pt x="4002781" y="344193"/>
                  <a:pt x="3960997" y="315419"/>
                  <a:pt x="3997868" y="318867"/>
                </a:cubicBezTo>
                <a:cubicBezTo>
                  <a:pt x="4041159" y="326219"/>
                  <a:pt x="4055435" y="293981"/>
                  <a:pt x="4070852" y="339615"/>
                </a:cubicBezTo>
                <a:cubicBezTo>
                  <a:pt x="4121286" y="335828"/>
                  <a:pt x="4121920" y="355506"/>
                  <a:pt x="4180483" y="373369"/>
                </a:cubicBezTo>
                <a:cubicBezTo>
                  <a:pt x="4211379" y="366707"/>
                  <a:pt x="4230171" y="374664"/>
                  <a:pt x="4246264" y="387458"/>
                </a:cubicBezTo>
                <a:cubicBezTo>
                  <a:pt x="4308508" y="393310"/>
                  <a:pt x="4357326" y="416142"/>
                  <a:pt x="4423169" y="431783"/>
                </a:cubicBezTo>
                <a:lnTo>
                  <a:pt x="4446752" y="435383"/>
                </a:lnTo>
                <a:lnTo>
                  <a:pt x="4446954" y="435566"/>
                </a:lnTo>
                <a:cubicBezTo>
                  <a:pt x="4508528" y="480137"/>
                  <a:pt x="4617740" y="529869"/>
                  <a:pt x="4662523" y="553169"/>
                </a:cubicBezTo>
                <a:cubicBezTo>
                  <a:pt x="4720320" y="547046"/>
                  <a:pt x="4678644" y="560102"/>
                  <a:pt x="4715641" y="575354"/>
                </a:cubicBezTo>
                <a:cubicBezTo>
                  <a:pt x="4682056" y="593278"/>
                  <a:pt x="4768370" y="586520"/>
                  <a:pt x="4742071" y="614016"/>
                </a:cubicBezTo>
                <a:cubicBezTo>
                  <a:pt x="4749637" y="615922"/>
                  <a:pt x="4757797" y="616899"/>
                  <a:pt x="4766183" y="617675"/>
                </a:cubicBezTo>
                <a:lnTo>
                  <a:pt x="4770562" y="618094"/>
                </a:lnTo>
                <a:lnTo>
                  <a:pt x="4783240" y="624350"/>
                </a:lnTo>
                <a:lnTo>
                  <a:pt x="4792882" y="620401"/>
                </a:lnTo>
                <a:lnTo>
                  <a:pt x="4816310" y="625721"/>
                </a:lnTo>
                <a:cubicBezTo>
                  <a:pt x="4824144" y="628595"/>
                  <a:pt x="4831482" y="632720"/>
                  <a:pt x="4837953" y="638824"/>
                </a:cubicBezTo>
                <a:cubicBezTo>
                  <a:pt x="4848645" y="668753"/>
                  <a:pt x="4922266" y="669148"/>
                  <a:pt x="4933914" y="707398"/>
                </a:cubicBezTo>
                <a:cubicBezTo>
                  <a:pt x="4940833" y="719653"/>
                  <a:pt x="4978358" y="746502"/>
                  <a:pt x="4995259" y="744825"/>
                </a:cubicBezTo>
                <a:cubicBezTo>
                  <a:pt x="5005107" y="749034"/>
                  <a:pt x="5010567" y="758092"/>
                  <a:pt x="5024744" y="753396"/>
                </a:cubicBezTo>
                <a:cubicBezTo>
                  <a:pt x="5047511" y="761361"/>
                  <a:pt x="5109162" y="783016"/>
                  <a:pt x="5131877" y="792613"/>
                </a:cubicBezTo>
                <a:cubicBezTo>
                  <a:pt x="5132671" y="802792"/>
                  <a:pt x="5144554" y="806683"/>
                  <a:pt x="5161031" y="810975"/>
                </a:cubicBezTo>
                <a:lnTo>
                  <a:pt x="5176815" y="815342"/>
                </a:lnTo>
                <a:lnTo>
                  <a:pt x="5180064" y="831233"/>
                </a:lnTo>
                <a:cubicBezTo>
                  <a:pt x="5202966" y="819270"/>
                  <a:pt x="5188976" y="863361"/>
                  <a:pt x="5215059" y="865080"/>
                </a:cubicBezTo>
                <a:cubicBezTo>
                  <a:pt x="5235765" y="864786"/>
                  <a:pt x="5236347" y="878098"/>
                  <a:pt x="5245643" y="887119"/>
                </a:cubicBezTo>
                <a:cubicBezTo>
                  <a:pt x="5267660" y="891609"/>
                  <a:pt x="5295742" y="939348"/>
                  <a:pt x="5295952" y="957174"/>
                </a:cubicBezTo>
                <a:cubicBezTo>
                  <a:pt x="5284322" y="1008946"/>
                  <a:pt x="5374979" y="1038019"/>
                  <a:pt x="5367826" y="1079140"/>
                </a:cubicBezTo>
                <a:cubicBezTo>
                  <a:pt x="5371668" y="1089190"/>
                  <a:pt x="5377921" y="1097135"/>
                  <a:pt x="5385646" y="1103730"/>
                </a:cubicBezTo>
                <a:lnTo>
                  <a:pt x="5410965" y="1119397"/>
                </a:lnTo>
                <a:lnTo>
                  <a:pt x="5436960" y="1130910"/>
                </a:lnTo>
                <a:lnTo>
                  <a:pt x="5442083" y="1133134"/>
                </a:lnTo>
                <a:cubicBezTo>
                  <a:pt x="5451910" y="1137346"/>
                  <a:pt x="5457170" y="1169188"/>
                  <a:pt x="5465219" y="1174479"/>
                </a:cubicBezTo>
                <a:cubicBezTo>
                  <a:pt x="5488744" y="1195184"/>
                  <a:pt x="5467141" y="1223401"/>
                  <a:pt x="5488171" y="1238604"/>
                </a:cubicBezTo>
                <a:cubicBezTo>
                  <a:pt x="5523491" y="1271811"/>
                  <a:pt x="5486623" y="1305961"/>
                  <a:pt x="5562172" y="1320840"/>
                </a:cubicBezTo>
                <a:cubicBezTo>
                  <a:pt x="5601634" y="1385316"/>
                  <a:pt x="5636528" y="1453139"/>
                  <a:pt x="5686905" y="1512529"/>
                </a:cubicBezTo>
                <a:cubicBezTo>
                  <a:pt x="5729049" y="1575678"/>
                  <a:pt x="5699691" y="1553768"/>
                  <a:pt x="5748726" y="1623716"/>
                </a:cubicBezTo>
                <a:cubicBezTo>
                  <a:pt x="5783098" y="1689734"/>
                  <a:pt x="5789710" y="1639740"/>
                  <a:pt x="5842593" y="1726595"/>
                </a:cubicBezTo>
                <a:cubicBezTo>
                  <a:pt x="5837824" y="1733043"/>
                  <a:pt x="5862023" y="1845188"/>
                  <a:pt x="5861042" y="1851837"/>
                </a:cubicBezTo>
                <a:cubicBezTo>
                  <a:pt x="5874156" y="1887981"/>
                  <a:pt x="5901790" y="1919218"/>
                  <a:pt x="5921290" y="1943460"/>
                </a:cubicBezTo>
                <a:lnTo>
                  <a:pt x="5978046" y="1997284"/>
                </a:lnTo>
                <a:lnTo>
                  <a:pt x="5992479" y="2056720"/>
                </a:lnTo>
                <a:cubicBezTo>
                  <a:pt x="6011078" y="2079033"/>
                  <a:pt x="6072687" y="2117397"/>
                  <a:pt x="6089639" y="2131171"/>
                </a:cubicBezTo>
                <a:lnTo>
                  <a:pt x="6094199" y="2139379"/>
                </a:lnTo>
                <a:lnTo>
                  <a:pt x="6094822" y="2139386"/>
                </a:lnTo>
                <a:cubicBezTo>
                  <a:pt x="6096947" y="2140841"/>
                  <a:pt x="6098876" y="2143416"/>
                  <a:pt x="6100692" y="2147736"/>
                </a:cubicBezTo>
                <a:lnTo>
                  <a:pt x="6102516" y="2154343"/>
                </a:lnTo>
                <a:lnTo>
                  <a:pt x="6111361" y="2170264"/>
                </a:lnTo>
                <a:lnTo>
                  <a:pt x="6215475" y="2270153"/>
                </a:lnTo>
                <a:lnTo>
                  <a:pt x="6255966" y="2335401"/>
                </a:lnTo>
                <a:lnTo>
                  <a:pt x="6272711" y="2385144"/>
                </a:lnTo>
                <a:cubicBezTo>
                  <a:pt x="6282320" y="2406495"/>
                  <a:pt x="6299066" y="2405139"/>
                  <a:pt x="6304347" y="2439388"/>
                </a:cubicBezTo>
                <a:cubicBezTo>
                  <a:pt x="6297131" y="2486231"/>
                  <a:pt x="6325530" y="2500962"/>
                  <a:pt x="6326729" y="2549400"/>
                </a:cubicBezTo>
                <a:cubicBezTo>
                  <a:pt x="6325926" y="2572066"/>
                  <a:pt x="6339111" y="2599957"/>
                  <a:pt x="6344663" y="2628839"/>
                </a:cubicBezTo>
                <a:lnTo>
                  <a:pt x="6375811" y="2639204"/>
                </a:lnTo>
                <a:cubicBezTo>
                  <a:pt x="6375427" y="2643533"/>
                  <a:pt x="6375041" y="2647863"/>
                  <a:pt x="6374657" y="2652193"/>
                </a:cubicBezTo>
                <a:cubicBezTo>
                  <a:pt x="6373555" y="2658134"/>
                  <a:pt x="6371943" y="2662665"/>
                  <a:pt x="6369740" y="2664642"/>
                </a:cubicBezTo>
                <a:cubicBezTo>
                  <a:pt x="6368032" y="2674540"/>
                  <a:pt x="6371528" y="2686899"/>
                  <a:pt x="6361964" y="2690172"/>
                </a:cubicBezTo>
                <a:cubicBezTo>
                  <a:pt x="6350507" y="2696218"/>
                  <a:pt x="6369375" y="2734440"/>
                  <a:pt x="6355511" y="2727335"/>
                </a:cubicBezTo>
                <a:cubicBezTo>
                  <a:pt x="6358746" y="2734104"/>
                  <a:pt x="6360434" y="2742096"/>
                  <a:pt x="6361058" y="2750592"/>
                </a:cubicBezTo>
                <a:cubicBezTo>
                  <a:pt x="6361013" y="2751998"/>
                  <a:pt x="6360970" y="2753408"/>
                  <a:pt x="6360926" y="2754814"/>
                </a:cubicBezTo>
                <a:lnTo>
                  <a:pt x="6339285" y="2810353"/>
                </a:lnTo>
                <a:cubicBezTo>
                  <a:pt x="6360091" y="2854187"/>
                  <a:pt x="6313103" y="2870086"/>
                  <a:pt x="6325672" y="2908809"/>
                </a:cubicBezTo>
                <a:cubicBezTo>
                  <a:pt x="6341563" y="2966972"/>
                  <a:pt x="6291836" y="2935388"/>
                  <a:pt x="6333498" y="3009772"/>
                </a:cubicBezTo>
                <a:cubicBezTo>
                  <a:pt x="6345476" y="3039254"/>
                  <a:pt x="6345955" y="3068963"/>
                  <a:pt x="6334947" y="3095405"/>
                </a:cubicBezTo>
                <a:lnTo>
                  <a:pt x="6344768" y="3155941"/>
                </a:lnTo>
                <a:cubicBezTo>
                  <a:pt x="6348643" y="3153663"/>
                  <a:pt x="6311793" y="3186588"/>
                  <a:pt x="6314754" y="3197987"/>
                </a:cubicBezTo>
                <a:cubicBezTo>
                  <a:pt x="6318695" y="3221971"/>
                  <a:pt x="6319257" y="3226752"/>
                  <a:pt x="6304230" y="3239690"/>
                </a:cubicBezTo>
                <a:cubicBezTo>
                  <a:pt x="6306321" y="3248567"/>
                  <a:pt x="6307305" y="3254005"/>
                  <a:pt x="6308837" y="3264003"/>
                </a:cubicBezTo>
                <a:cubicBezTo>
                  <a:pt x="6301812" y="3288243"/>
                  <a:pt x="6298529" y="3302527"/>
                  <a:pt x="6309285" y="3324103"/>
                </a:cubicBezTo>
                <a:cubicBezTo>
                  <a:pt x="6301188" y="3343007"/>
                  <a:pt x="6329285" y="3359307"/>
                  <a:pt x="6342503" y="3405661"/>
                </a:cubicBezTo>
                <a:cubicBezTo>
                  <a:pt x="6338012" y="3447477"/>
                  <a:pt x="6408325" y="3505721"/>
                  <a:pt x="6401531" y="3550593"/>
                </a:cubicBezTo>
                <a:cubicBezTo>
                  <a:pt x="6395655" y="3579549"/>
                  <a:pt x="6423437" y="3594758"/>
                  <a:pt x="6427705" y="3624684"/>
                </a:cubicBezTo>
                <a:cubicBezTo>
                  <a:pt x="6416402" y="3629199"/>
                  <a:pt x="6435787" y="3639516"/>
                  <a:pt x="6448424" y="3657106"/>
                </a:cubicBezTo>
                <a:lnTo>
                  <a:pt x="6444014" y="3752742"/>
                </a:lnTo>
                <a:cubicBezTo>
                  <a:pt x="6443990" y="3752777"/>
                  <a:pt x="6443967" y="3752813"/>
                  <a:pt x="6443946" y="3752849"/>
                </a:cubicBezTo>
                <a:lnTo>
                  <a:pt x="0" y="3752849"/>
                </a:lnTo>
                <a:close/>
              </a:path>
            </a:pathLst>
          </a:custGeom>
          <a:noFill/>
          <a:extLst>
            <a:ext uri="{909E8E84-426E-40DD-AFC4-6F175D3DCCD1}">
              <a14:hiddenFill xmlns:a14="http://schemas.microsoft.com/office/drawing/2010/main">
                <a:solidFill>
                  <a:srgbClr val="FFFFFF"/>
                </a:solidFill>
              </a14:hiddenFill>
            </a:ext>
          </a:extLst>
        </p:spPr>
      </p:pic>
      <p:sp>
        <p:nvSpPr>
          <p:cNvPr id="3" name="Marcador de contenido 2">
            <a:extLst>
              <a:ext uri="{FF2B5EF4-FFF2-40B4-BE49-F238E27FC236}">
                <a16:creationId xmlns:a16="http://schemas.microsoft.com/office/drawing/2014/main" id="{32369F11-925C-FD48-B8A2-16A0EFCDB08D}"/>
              </a:ext>
            </a:extLst>
          </p:cNvPr>
          <p:cNvSpPr>
            <a:spLocks noGrp="1"/>
          </p:cNvSpPr>
          <p:nvPr>
            <p:ph idx="1"/>
          </p:nvPr>
        </p:nvSpPr>
        <p:spPr>
          <a:xfrm>
            <a:off x="6797004" y="670559"/>
            <a:ext cx="4555782" cy="5445076"/>
          </a:xfrm>
        </p:spPr>
        <p:txBody>
          <a:bodyPr anchor="t">
            <a:normAutofit/>
          </a:bodyPr>
          <a:lstStyle/>
          <a:p>
            <a:pPr marL="0" indent="0">
              <a:buNone/>
            </a:pPr>
            <a:r>
              <a:rPr lang="es-MX" dirty="0"/>
              <a:t>Teniendo en cuenta que ningún sentido es independiente de los demás, es necesario diseñar para las intersecciones o solapamientos entre los sentidos más allá del visual</a:t>
            </a:r>
            <a:r>
              <a:rPr lang="es-MX" sz="2000" dirty="0"/>
              <a:t>. </a:t>
            </a:r>
          </a:p>
          <a:p>
            <a:pPr marL="0" indent="0">
              <a:buNone/>
            </a:pPr>
            <a:endParaRPr lang="es-MX" sz="2000" dirty="0"/>
          </a:p>
          <a:p>
            <a:pPr marL="0" indent="0">
              <a:buNone/>
            </a:pPr>
            <a:r>
              <a:rPr lang="es-MX" sz="2000" dirty="0"/>
              <a:t>El gusto es contextual, el tacto es social y espacial, activo, háptico, visceral y emocional, y el sonido es sinestésico, material y experiencial. Así pues, diseñar para todos los sentidos crea un mundo más humano y significativo.</a:t>
            </a:r>
          </a:p>
          <a:p>
            <a:pPr marL="0" indent="0">
              <a:buNone/>
            </a:pPr>
            <a:endParaRPr lang="es-MX" sz="2000" dirty="0"/>
          </a:p>
        </p:txBody>
      </p:sp>
    </p:spTree>
    <p:extLst>
      <p:ext uri="{BB962C8B-B14F-4D97-AF65-F5344CB8AC3E}">
        <p14:creationId xmlns:p14="http://schemas.microsoft.com/office/powerpoint/2010/main" val="6339917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487" name="Rectangle 20486">
            <a:extLst>
              <a:ext uri="{FF2B5EF4-FFF2-40B4-BE49-F238E27FC236}">
                <a16:creationId xmlns:a16="http://schemas.microsoft.com/office/drawing/2014/main" id="{04C21BAE-6866-4C7A-A7EC-C1B2E572D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482" name="Picture 2" descr="Introduction to Multi-sensory Design — Akna Marquez">
            <a:extLst>
              <a:ext uri="{FF2B5EF4-FFF2-40B4-BE49-F238E27FC236}">
                <a16:creationId xmlns:a16="http://schemas.microsoft.com/office/drawing/2014/main" id="{8AB8073A-D3D3-CD46-84A2-90E8422A6E9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556" r="1" b="1"/>
          <a:stretch/>
        </p:blipFill>
        <p:spPr bwMode="auto">
          <a:xfrm>
            <a:off x="1" y="1"/>
            <a:ext cx="12192000" cy="6857999"/>
          </a:xfrm>
          <a:prstGeom prst="rect">
            <a:avLst/>
          </a:prstGeom>
          <a:noFill/>
          <a:extLst>
            <a:ext uri="{909E8E84-426E-40DD-AFC4-6F175D3DCCD1}">
              <a14:hiddenFill xmlns:a14="http://schemas.microsoft.com/office/drawing/2010/main">
                <a:solidFill>
                  <a:srgbClr val="FFFFFF"/>
                </a:solidFill>
              </a14:hiddenFill>
            </a:ext>
          </a:extLst>
        </p:spPr>
      </p:pic>
      <p:sp useBgFill="1">
        <p:nvSpPr>
          <p:cNvPr id="20489" name="Freeform: Shape 20488">
            <a:extLst>
              <a:ext uri="{FF2B5EF4-FFF2-40B4-BE49-F238E27FC236}">
                <a16:creationId xmlns:a16="http://schemas.microsoft.com/office/drawing/2014/main" id="{7E7D0C94-08B4-48AE-8813-CC4D60294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4259" y="609600"/>
            <a:ext cx="5372101" cy="5513767"/>
          </a:xfrm>
          <a:custGeom>
            <a:avLst/>
            <a:gdLst>
              <a:gd name="connsiteX0" fmla="*/ 0 w 5372101"/>
              <a:gd name="connsiteY0" fmla="*/ 0 h 5513767"/>
              <a:gd name="connsiteX1" fmla="*/ 5372101 w 5372101"/>
              <a:gd name="connsiteY1" fmla="*/ 0 h 5513767"/>
              <a:gd name="connsiteX2" fmla="*/ 5372101 w 5372101"/>
              <a:gd name="connsiteY2" fmla="*/ 5513767 h 5513767"/>
              <a:gd name="connsiteX3" fmla="*/ 5363126 w 5372101"/>
              <a:gd name="connsiteY3" fmla="*/ 5512835 h 5513767"/>
              <a:gd name="connsiteX4" fmla="*/ 5316714 w 5372101"/>
              <a:gd name="connsiteY4" fmla="*/ 5491247 h 5513767"/>
              <a:gd name="connsiteX5" fmla="*/ 5198331 w 5372101"/>
              <a:gd name="connsiteY5" fmla="*/ 5470092 h 5513767"/>
              <a:gd name="connsiteX6" fmla="*/ 5150428 w 5372101"/>
              <a:gd name="connsiteY6" fmla="*/ 5472506 h 5513767"/>
              <a:gd name="connsiteX7" fmla="*/ 5085506 w 5372101"/>
              <a:gd name="connsiteY7" fmla="*/ 5468851 h 5513767"/>
              <a:gd name="connsiteX8" fmla="*/ 4968663 w 5372101"/>
              <a:gd name="connsiteY8" fmla="*/ 5470487 h 5513767"/>
              <a:gd name="connsiteX9" fmla="*/ 4815623 w 5372101"/>
              <a:gd name="connsiteY9" fmla="*/ 5458622 h 5513767"/>
              <a:gd name="connsiteX10" fmla="*/ 4716679 w 5372101"/>
              <a:gd name="connsiteY10" fmla="*/ 5405365 h 5513767"/>
              <a:gd name="connsiteX11" fmla="*/ 4704891 w 5372101"/>
              <a:gd name="connsiteY11" fmla="*/ 5411529 h 5513767"/>
              <a:gd name="connsiteX12" fmla="*/ 4630496 w 5372101"/>
              <a:gd name="connsiteY12" fmla="*/ 5396532 h 5513767"/>
              <a:gd name="connsiteX13" fmla="*/ 4506964 w 5372101"/>
              <a:gd name="connsiteY13" fmla="*/ 5396685 h 5513767"/>
              <a:gd name="connsiteX14" fmla="*/ 4427135 w 5372101"/>
              <a:gd name="connsiteY14" fmla="*/ 5358585 h 5513767"/>
              <a:gd name="connsiteX15" fmla="*/ 4028338 w 5372101"/>
              <a:gd name="connsiteY15" fmla="*/ 5313494 h 5513767"/>
              <a:gd name="connsiteX16" fmla="*/ 4015367 w 5372101"/>
              <a:gd name="connsiteY16" fmla="*/ 5320766 h 5513767"/>
              <a:gd name="connsiteX17" fmla="*/ 4002837 w 5372101"/>
              <a:gd name="connsiteY17" fmla="*/ 5322294 h 5513767"/>
              <a:gd name="connsiteX18" fmla="*/ 3997650 w 5372101"/>
              <a:gd name="connsiteY18" fmla="*/ 5329513 h 5513767"/>
              <a:gd name="connsiteX19" fmla="*/ 3991991 w 5372101"/>
              <a:gd name="connsiteY19" fmla="*/ 5331908 h 5513767"/>
              <a:gd name="connsiteX20" fmla="*/ 3925210 w 5372101"/>
              <a:gd name="connsiteY20" fmla="*/ 5319395 h 5513767"/>
              <a:gd name="connsiteX21" fmla="*/ 3837014 w 5372101"/>
              <a:gd name="connsiteY21" fmla="*/ 5289023 h 5513767"/>
              <a:gd name="connsiteX22" fmla="*/ 3798765 w 5372101"/>
              <a:gd name="connsiteY22" fmla="*/ 5299431 h 5513767"/>
              <a:gd name="connsiteX23" fmla="*/ 3792144 w 5372101"/>
              <a:gd name="connsiteY23" fmla="*/ 5301616 h 5513767"/>
              <a:gd name="connsiteX24" fmla="*/ 3766249 w 5372101"/>
              <a:gd name="connsiteY24" fmla="*/ 5301869 h 5513767"/>
              <a:gd name="connsiteX25" fmla="*/ 3718651 w 5372101"/>
              <a:gd name="connsiteY25" fmla="*/ 5320541 h 5513767"/>
              <a:gd name="connsiteX26" fmla="*/ 3671207 w 5372101"/>
              <a:gd name="connsiteY26" fmla="*/ 5318046 h 5513767"/>
              <a:gd name="connsiteX27" fmla="*/ 3446863 w 5372101"/>
              <a:gd name="connsiteY27" fmla="*/ 5294348 h 5513767"/>
              <a:gd name="connsiteX28" fmla="*/ 3312000 w 5372101"/>
              <a:gd name="connsiteY28" fmla="*/ 5286923 h 5513767"/>
              <a:gd name="connsiteX29" fmla="*/ 3259756 w 5372101"/>
              <a:gd name="connsiteY29" fmla="*/ 5294712 h 5513767"/>
              <a:gd name="connsiteX30" fmla="*/ 3187481 w 5372101"/>
              <a:gd name="connsiteY30" fmla="*/ 5298457 h 5513767"/>
              <a:gd name="connsiteX31" fmla="*/ 3124115 w 5372101"/>
              <a:gd name="connsiteY31" fmla="*/ 5294626 h 5513767"/>
              <a:gd name="connsiteX32" fmla="*/ 3099907 w 5372101"/>
              <a:gd name="connsiteY32" fmla="*/ 5302443 h 5513767"/>
              <a:gd name="connsiteX33" fmla="*/ 3017494 w 5372101"/>
              <a:gd name="connsiteY33" fmla="*/ 5301439 h 5513767"/>
              <a:gd name="connsiteX34" fmla="*/ 3010848 w 5372101"/>
              <a:gd name="connsiteY34" fmla="*/ 5307225 h 5513767"/>
              <a:gd name="connsiteX35" fmla="*/ 2994286 w 5372101"/>
              <a:gd name="connsiteY35" fmla="*/ 5309060 h 5513767"/>
              <a:gd name="connsiteX36" fmla="*/ 2988160 w 5372101"/>
              <a:gd name="connsiteY36" fmla="*/ 5310041 h 5513767"/>
              <a:gd name="connsiteX37" fmla="*/ 2984260 w 5372101"/>
              <a:gd name="connsiteY37" fmla="*/ 5307528 h 5513767"/>
              <a:gd name="connsiteX38" fmla="*/ 2979127 w 5372101"/>
              <a:gd name="connsiteY38" fmla="*/ 5308389 h 5513767"/>
              <a:gd name="connsiteX39" fmla="*/ 2978660 w 5372101"/>
              <a:gd name="connsiteY39" fmla="*/ 5311563 h 5513767"/>
              <a:gd name="connsiteX40" fmla="*/ 2946326 w 5372101"/>
              <a:gd name="connsiteY40" fmla="*/ 5316745 h 5513767"/>
              <a:gd name="connsiteX41" fmla="*/ 2713134 w 5372101"/>
              <a:gd name="connsiteY41" fmla="*/ 5331381 h 5513767"/>
              <a:gd name="connsiteX42" fmla="*/ 2352072 w 5372101"/>
              <a:gd name="connsiteY42" fmla="*/ 5342761 h 5513767"/>
              <a:gd name="connsiteX43" fmla="*/ 2260922 w 5372101"/>
              <a:gd name="connsiteY43" fmla="*/ 5328122 h 5513767"/>
              <a:gd name="connsiteX44" fmla="*/ 2178497 w 5372101"/>
              <a:gd name="connsiteY44" fmla="*/ 5351065 h 5513767"/>
              <a:gd name="connsiteX45" fmla="*/ 2034408 w 5372101"/>
              <a:gd name="connsiteY45" fmla="*/ 5307958 h 5513767"/>
              <a:gd name="connsiteX46" fmla="*/ 1831505 w 5372101"/>
              <a:gd name="connsiteY46" fmla="*/ 5312691 h 5513767"/>
              <a:gd name="connsiteX47" fmla="*/ 1710387 w 5372101"/>
              <a:gd name="connsiteY47" fmla="*/ 5308705 h 5513767"/>
              <a:gd name="connsiteX48" fmla="*/ 1664816 w 5372101"/>
              <a:gd name="connsiteY48" fmla="*/ 5296479 h 5513767"/>
              <a:gd name="connsiteX49" fmla="*/ 1600883 w 5372101"/>
              <a:gd name="connsiteY49" fmla="*/ 5286607 h 5513767"/>
              <a:gd name="connsiteX50" fmla="*/ 1488397 w 5372101"/>
              <a:gd name="connsiteY50" fmla="*/ 5260898 h 5513767"/>
              <a:gd name="connsiteX51" fmla="*/ 1336670 w 5372101"/>
              <a:gd name="connsiteY51" fmla="*/ 5240770 h 5513767"/>
              <a:gd name="connsiteX52" fmla="*/ 1224297 w 5372101"/>
              <a:gd name="connsiteY52" fmla="*/ 5271845 h 5513767"/>
              <a:gd name="connsiteX53" fmla="*/ 1214830 w 5372101"/>
              <a:gd name="connsiteY53" fmla="*/ 5263450 h 5513767"/>
              <a:gd name="connsiteX54" fmla="*/ 1138181 w 5372101"/>
              <a:gd name="connsiteY54" fmla="*/ 5262590 h 5513767"/>
              <a:gd name="connsiteX55" fmla="*/ 943575 w 5372101"/>
              <a:gd name="connsiteY55" fmla="*/ 5290808 h 5513767"/>
              <a:gd name="connsiteX56" fmla="*/ 529813 w 5372101"/>
              <a:gd name="connsiteY56" fmla="*/ 5218555 h 5513767"/>
              <a:gd name="connsiteX57" fmla="*/ 519546 w 5372101"/>
              <a:gd name="connsiteY57" fmla="*/ 5208845 h 5513767"/>
              <a:gd name="connsiteX58" fmla="*/ 507906 w 5372101"/>
              <a:gd name="connsiteY58" fmla="*/ 5204779 h 5513767"/>
              <a:gd name="connsiteX59" fmla="*/ 505153 w 5372101"/>
              <a:gd name="connsiteY59" fmla="*/ 5196726 h 5513767"/>
              <a:gd name="connsiteX60" fmla="*/ 500429 w 5372101"/>
              <a:gd name="connsiteY60" fmla="*/ 5193241 h 5513767"/>
              <a:gd name="connsiteX61" fmla="*/ 431923 w 5372101"/>
              <a:gd name="connsiteY61" fmla="*/ 5191553 h 5513767"/>
              <a:gd name="connsiteX62" fmla="*/ 337115 w 5372101"/>
              <a:gd name="connsiteY62" fmla="*/ 5202714 h 5513767"/>
              <a:gd name="connsiteX63" fmla="*/ 303383 w 5372101"/>
              <a:gd name="connsiteY63" fmla="*/ 5184750 h 5513767"/>
              <a:gd name="connsiteX64" fmla="*/ 297664 w 5372101"/>
              <a:gd name="connsiteY64" fmla="*/ 5181269 h 5513767"/>
              <a:gd name="connsiteX65" fmla="*/ 272701 w 5372101"/>
              <a:gd name="connsiteY65" fmla="*/ 5175678 h 5513767"/>
              <a:gd name="connsiteX66" fmla="*/ 268242 w 5372101"/>
              <a:gd name="connsiteY66" fmla="*/ 5163678 h 5513767"/>
              <a:gd name="connsiteX67" fmla="*/ 232517 w 5372101"/>
              <a:gd name="connsiteY67" fmla="*/ 5147792 h 5513767"/>
              <a:gd name="connsiteX68" fmla="*/ 185851 w 5372101"/>
              <a:gd name="connsiteY68" fmla="*/ 5140408 h 5513767"/>
              <a:gd name="connsiteX69" fmla="*/ 20337 w 5372101"/>
              <a:gd name="connsiteY69" fmla="*/ 5113040 h 5513767"/>
              <a:gd name="connsiteX70" fmla="*/ 0 w 5372101"/>
              <a:gd name="connsiteY70" fmla="*/ 5112243 h 551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372101" h="5513767">
                <a:moveTo>
                  <a:pt x="0" y="0"/>
                </a:moveTo>
                <a:lnTo>
                  <a:pt x="5372101" y="0"/>
                </a:lnTo>
                <a:lnTo>
                  <a:pt x="5372101" y="5513767"/>
                </a:lnTo>
                <a:lnTo>
                  <a:pt x="5363126" y="5512835"/>
                </a:lnTo>
                <a:cubicBezTo>
                  <a:pt x="5345779" y="5509071"/>
                  <a:pt x="5329767" y="5502649"/>
                  <a:pt x="5316714" y="5491247"/>
                </a:cubicBezTo>
                <a:cubicBezTo>
                  <a:pt x="5295689" y="5478131"/>
                  <a:pt x="5219502" y="5459909"/>
                  <a:pt x="5198331" y="5470092"/>
                </a:cubicBezTo>
                <a:cubicBezTo>
                  <a:pt x="5181052" y="5469102"/>
                  <a:pt x="5165047" y="5459569"/>
                  <a:pt x="5150428" y="5472506"/>
                </a:cubicBezTo>
                <a:cubicBezTo>
                  <a:pt x="5129562" y="5487248"/>
                  <a:pt x="5088050" y="5445894"/>
                  <a:pt x="5085506" y="5468851"/>
                </a:cubicBezTo>
                <a:cubicBezTo>
                  <a:pt x="5055692" y="5440170"/>
                  <a:pt x="5006122" y="5469577"/>
                  <a:pt x="4968663" y="5470487"/>
                </a:cubicBezTo>
                <a:cubicBezTo>
                  <a:pt x="4947085" y="5444049"/>
                  <a:pt x="4889767" y="5472037"/>
                  <a:pt x="4815623" y="5458622"/>
                </a:cubicBezTo>
                <a:cubicBezTo>
                  <a:pt x="4792418" y="5428488"/>
                  <a:pt x="4765548" y="5449887"/>
                  <a:pt x="4716679" y="5405365"/>
                </a:cubicBezTo>
                <a:cubicBezTo>
                  <a:pt x="4713235" y="5407807"/>
                  <a:pt x="4709266" y="5409883"/>
                  <a:pt x="4704891" y="5411529"/>
                </a:cubicBezTo>
                <a:cubicBezTo>
                  <a:pt x="4679473" y="5421092"/>
                  <a:pt x="4646164" y="5414379"/>
                  <a:pt x="4630496" y="5396532"/>
                </a:cubicBezTo>
                <a:cubicBezTo>
                  <a:pt x="4590205" y="5365061"/>
                  <a:pt x="4548419" y="5412094"/>
                  <a:pt x="4506964" y="5396685"/>
                </a:cubicBezTo>
                <a:lnTo>
                  <a:pt x="4427135" y="5358585"/>
                </a:lnTo>
                <a:cubicBezTo>
                  <a:pt x="4319267" y="5308575"/>
                  <a:pt x="4152341" y="5340956"/>
                  <a:pt x="4028338" y="5313494"/>
                </a:cubicBezTo>
                <a:lnTo>
                  <a:pt x="4015367" y="5320766"/>
                </a:lnTo>
                <a:lnTo>
                  <a:pt x="4002837" y="5322294"/>
                </a:lnTo>
                <a:lnTo>
                  <a:pt x="3997650" y="5329513"/>
                </a:lnTo>
                <a:lnTo>
                  <a:pt x="3991991" y="5331908"/>
                </a:lnTo>
                <a:cubicBezTo>
                  <a:pt x="3969659" y="5338581"/>
                  <a:pt x="3978880" y="5316131"/>
                  <a:pt x="3925210" y="5319395"/>
                </a:cubicBezTo>
                <a:cubicBezTo>
                  <a:pt x="3947765" y="5277139"/>
                  <a:pt x="3837331" y="5338342"/>
                  <a:pt x="3837014" y="5289023"/>
                </a:cubicBezTo>
                <a:cubicBezTo>
                  <a:pt x="3824001" y="5291376"/>
                  <a:pt x="3811407" y="5295212"/>
                  <a:pt x="3798765" y="5299431"/>
                </a:cubicBezTo>
                <a:lnTo>
                  <a:pt x="3792144" y="5301616"/>
                </a:lnTo>
                <a:lnTo>
                  <a:pt x="3766249" y="5301869"/>
                </a:lnTo>
                <a:lnTo>
                  <a:pt x="3718651" y="5320541"/>
                </a:lnTo>
                <a:cubicBezTo>
                  <a:pt x="3703968" y="5321892"/>
                  <a:pt x="3688308" y="5321427"/>
                  <a:pt x="3671207" y="5318046"/>
                </a:cubicBezTo>
                <a:cubicBezTo>
                  <a:pt x="3616458" y="5288532"/>
                  <a:pt x="3514048" y="5333307"/>
                  <a:pt x="3446863" y="5294348"/>
                </a:cubicBezTo>
                <a:cubicBezTo>
                  <a:pt x="3420930" y="5283822"/>
                  <a:pt x="3333157" y="5274511"/>
                  <a:pt x="3312000" y="5286923"/>
                </a:cubicBezTo>
                <a:cubicBezTo>
                  <a:pt x="3292759" y="5287903"/>
                  <a:pt x="3273112" y="5280334"/>
                  <a:pt x="3259756" y="5294712"/>
                </a:cubicBezTo>
                <a:cubicBezTo>
                  <a:pt x="3239905" y="5311572"/>
                  <a:pt x="3185410" y="5275588"/>
                  <a:pt x="3187481" y="5298457"/>
                </a:cubicBezTo>
                <a:cubicBezTo>
                  <a:pt x="3168018" y="5286036"/>
                  <a:pt x="3146200" y="5288458"/>
                  <a:pt x="3124115" y="5294626"/>
                </a:cubicBezTo>
                <a:lnTo>
                  <a:pt x="3099907" y="5302443"/>
                </a:lnTo>
                <a:lnTo>
                  <a:pt x="3017494" y="5301439"/>
                </a:lnTo>
                <a:lnTo>
                  <a:pt x="3010848" y="5307225"/>
                </a:lnTo>
                <a:lnTo>
                  <a:pt x="2994286" y="5309060"/>
                </a:lnTo>
                <a:lnTo>
                  <a:pt x="2988160" y="5310041"/>
                </a:lnTo>
                <a:lnTo>
                  <a:pt x="2984260" y="5307528"/>
                </a:lnTo>
                <a:cubicBezTo>
                  <a:pt x="2981957" y="5306419"/>
                  <a:pt x="2980273" y="5306402"/>
                  <a:pt x="2979127" y="5308389"/>
                </a:cubicBezTo>
                <a:cubicBezTo>
                  <a:pt x="2978971" y="5309447"/>
                  <a:pt x="2978816" y="5310505"/>
                  <a:pt x="2978660" y="5311563"/>
                </a:cubicBezTo>
                <a:lnTo>
                  <a:pt x="2946326" y="5316745"/>
                </a:lnTo>
                <a:lnTo>
                  <a:pt x="2713134" y="5331381"/>
                </a:lnTo>
                <a:cubicBezTo>
                  <a:pt x="2610698" y="5372328"/>
                  <a:pt x="2466037" y="5325762"/>
                  <a:pt x="2352072" y="5342761"/>
                </a:cubicBezTo>
                <a:cubicBezTo>
                  <a:pt x="2293501" y="5293708"/>
                  <a:pt x="2324138" y="5338538"/>
                  <a:pt x="2260922" y="5328122"/>
                </a:cubicBezTo>
                <a:cubicBezTo>
                  <a:pt x="2275681" y="5372347"/>
                  <a:pt x="2185007" y="5301703"/>
                  <a:pt x="2178497" y="5351065"/>
                </a:cubicBezTo>
                <a:cubicBezTo>
                  <a:pt x="2133294" y="5337229"/>
                  <a:pt x="2097074" y="5300208"/>
                  <a:pt x="2034408" y="5307958"/>
                </a:cubicBezTo>
                <a:cubicBezTo>
                  <a:pt x="1981894" y="5332879"/>
                  <a:pt x="1896288" y="5279365"/>
                  <a:pt x="1831505" y="5312691"/>
                </a:cubicBezTo>
                <a:cubicBezTo>
                  <a:pt x="1807063" y="5321035"/>
                  <a:pt x="1727674" y="5322925"/>
                  <a:pt x="1710387" y="5308705"/>
                </a:cubicBezTo>
                <a:cubicBezTo>
                  <a:pt x="1693367" y="5306094"/>
                  <a:pt x="1674901" y="5312009"/>
                  <a:pt x="1664816" y="5296479"/>
                </a:cubicBezTo>
                <a:cubicBezTo>
                  <a:pt x="1649255" y="5277912"/>
                  <a:pt x="1596152" y="5309335"/>
                  <a:pt x="1600883" y="5286607"/>
                </a:cubicBezTo>
                <a:cubicBezTo>
                  <a:pt x="1563066" y="5308189"/>
                  <a:pt x="1524339" y="5269513"/>
                  <a:pt x="1488397" y="5260898"/>
                </a:cubicBezTo>
                <a:cubicBezTo>
                  <a:pt x="1459246" y="5282011"/>
                  <a:pt x="1412580" y="5243108"/>
                  <a:pt x="1336670" y="5240770"/>
                </a:cubicBezTo>
                <a:cubicBezTo>
                  <a:pt x="1304792" y="5265122"/>
                  <a:pt x="1285508" y="5238878"/>
                  <a:pt x="1224297" y="5271845"/>
                </a:cubicBezTo>
                <a:cubicBezTo>
                  <a:pt x="1221731" y="5268771"/>
                  <a:pt x="1218543" y="5265944"/>
                  <a:pt x="1214830" y="5263450"/>
                </a:cubicBezTo>
                <a:cubicBezTo>
                  <a:pt x="1193241" y="5248952"/>
                  <a:pt x="1158925" y="5248567"/>
                  <a:pt x="1138181" y="5262590"/>
                </a:cubicBezTo>
                <a:lnTo>
                  <a:pt x="943575" y="5290808"/>
                </a:lnTo>
                <a:cubicBezTo>
                  <a:pt x="823587" y="5316899"/>
                  <a:pt x="658340" y="5217603"/>
                  <a:pt x="529813" y="5218555"/>
                </a:cubicBezTo>
                <a:lnTo>
                  <a:pt x="519546" y="5208845"/>
                </a:lnTo>
                <a:lnTo>
                  <a:pt x="507906" y="5204779"/>
                </a:lnTo>
                <a:lnTo>
                  <a:pt x="505153" y="5196726"/>
                </a:lnTo>
                <a:lnTo>
                  <a:pt x="500429" y="5193241"/>
                </a:lnTo>
                <a:cubicBezTo>
                  <a:pt x="480923" y="5182176"/>
                  <a:pt x="482807" y="5205793"/>
                  <a:pt x="431923" y="5191553"/>
                </a:cubicBezTo>
                <a:cubicBezTo>
                  <a:pt x="440499" y="5237077"/>
                  <a:pt x="352872" y="5155083"/>
                  <a:pt x="337115" y="5202714"/>
                </a:cubicBezTo>
                <a:cubicBezTo>
                  <a:pt x="325265" y="5197752"/>
                  <a:pt x="314288" y="5191441"/>
                  <a:pt x="303383" y="5184750"/>
                </a:cubicBezTo>
                <a:lnTo>
                  <a:pt x="297664" y="5181269"/>
                </a:lnTo>
                <a:lnTo>
                  <a:pt x="272701" y="5175678"/>
                </a:lnTo>
                <a:lnTo>
                  <a:pt x="268242" y="5163678"/>
                </a:lnTo>
                <a:lnTo>
                  <a:pt x="232517" y="5147792"/>
                </a:lnTo>
                <a:cubicBezTo>
                  <a:pt x="218741" y="5143453"/>
                  <a:pt x="203450" y="5140668"/>
                  <a:pt x="185851" y="5140408"/>
                </a:cubicBezTo>
                <a:cubicBezTo>
                  <a:pt x="139207" y="5153337"/>
                  <a:pt x="79723" y="5120316"/>
                  <a:pt x="20337" y="5113040"/>
                </a:cubicBezTo>
                <a:lnTo>
                  <a:pt x="0" y="5112243"/>
                </a:lnTo>
                <a:close/>
              </a:path>
            </a:pathLst>
          </a:custGeom>
          <a:ln>
            <a:noFill/>
          </a:ln>
          <a:effectLst>
            <a:outerShdw blurRad="25400" dist="12700" dir="30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491" name="Freeform: Shape 20490">
            <a:extLst>
              <a:ext uri="{FF2B5EF4-FFF2-40B4-BE49-F238E27FC236}">
                <a16:creationId xmlns:a16="http://schemas.microsoft.com/office/drawing/2014/main" id="{DD0D366F-455D-4298-97E9-89785ADAEC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4259" y="609600"/>
            <a:ext cx="5372101" cy="5513767"/>
          </a:xfrm>
          <a:custGeom>
            <a:avLst/>
            <a:gdLst>
              <a:gd name="connsiteX0" fmla="*/ 0 w 5372101"/>
              <a:gd name="connsiteY0" fmla="*/ 0 h 5513767"/>
              <a:gd name="connsiteX1" fmla="*/ 5372101 w 5372101"/>
              <a:gd name="connsiteY1" fmla="*/ 0 h 5513767"/>
              <a:gd name="connsiteX2" fmla="*/ 5372101 w 5372101"/>
              <a:gd name="connsiteY2" fmla="*/ 5513767 h 5513767"/>
              <a:gd name="connsiteX3" fmla="*/ 5363126 w 5372101"/>
              <a:gd name="connsiteY3" fmla="*/ 5512835 h 5513767"/>
              <a:gd name="connsiteX4" fmla="*/ 5316714 w 5372101"/>
              <a:gd name="connsiteY4" fmla="*/ 5491247 h 5513767"/>
              <a:gd name="connsiteX5" fmla="*/ 5198331 w 5372101"/>
              <a:gd name="connsiteY5" fmla="*/ 5470092 h 5513767"/>
              <a:gd name="connsiteX6" fmla="*/ 5150428 w 5372101"/>
              <a:gd name="connsiteY6" fmla="*/ 5472506 h 5513767"/>
              <a:gd name="connsiteX7" fmla="*/ 5085506 w 5372101"/>
              <a:gd name="connsiteY7" fmla="*/ 5468851 h 5513767"/>
              <a:gd name="connsiteX8" fmla="*/ 4968663 w 5372101"/>
              <a:gd name="connsiteY8" fmla="*/ 5470487 h 5513767"/>
              <a:gd name="connsiteX9" fmla="*/ 4815623 w 5372101"/>
              <a:gd name="connsiteY9" fmla="*/ 5458622 h 5513767"/>
              <a:gd name="connsiteX10" fmla="*/ 4716679 w 5372101"/>
              <a:gd name="connsiteY10" fmla="*/ 5405365 h 5513767"/>
              <a:gd name="connsiteX11" fmla="*/ 4704891 w 5372101"/>
              <a:gd name="connsiteY11" fmla="*/ 5411529 h 5513767"/>
              <a:gd name="connsiteX12" fmla="*/ 4630496 w 5372101"/>
              <a:gd name="connsiteY12" fmla="*/ 5396532 h 5513767"/>
              <a:gd name="connsiteX13" fmla="*/ 4506964 w 5372101"/>
              <a:gd name="connsiteY13" fmla="*/ 5396685 h 5513767"/>
              <a:gd name="connsiteX14" fmla="*/ 4427135 w 5372101"/>
              <a:gd name="connsiteY14" fmla="*/ 5358585 h 5513767"/>
              <a:gd name="connsiteX15" fmla="*/ 4028338 w 5372101"/>
              <a:gd name="connsiteY15" fmla="*/ 5313494 h 5513767"/>
              <a:gd name="connsiteX16" fmla="*/ 4015367 w 5372101"/>
              <a:gd name="connsiteY16" fmla="*/ 5320766 h 5513767"/>
              <a:gd name="connsiteX17" fmla="*/ 4002837 w 5372101"/>
              <a:gd name="connsiteY17" fmla="*/ 5322294 h 5513767"/>
              <a:gd name="connsiteX18" fmla="*/ 3997650 w 5372101"/>
              <a:gd name="connsiteY18" fmla="*/ 5329513 h 5513767"/>
              <a:gd name="connsiteX19" fmla="*/ 3991991 w 5372101"/>
              <a:gd name="connsiteY19" fmla="*/ 5331908 h 5513767"/>
              <a:gd name="connsiteX20" fmla="*/ 3925210 w 5372101"/>
              <a:gd name="connsiteY20" fmla="*/ 5319395 h 5513767"/>
              <a:gd name="connsiteX21" fmla="*/ 3837014 w 5372101"/>
              <a:gd name="connsiteY21" fmla="*/ 5289023 h 5513767"/>
              <a:gd name="connsiteX22" fmla="*/ 3798765 w 5372101"/>
              <a:gd name="connsiteY22" fmla="*/ 5299431 h 5513767"/>
              <a:gd name="connsiteX23" fmla="*/ 3792144 w 5372101"/>
              <a:gd name="connsiteY23" fmla="*/ 5301616 h 5513767"/>
              <a:gd name="connsiteX24" fmla="*/ 3766249 w 5372101"/>
              <a:gd name="connsiteY24" fmla="*/ 5301869 h 5513767"/>
              <a:gd name="connsiteX25" fmla="*/ 3718651 w 5372101"/>
              <a:gd name="connsiteY25" fmla="*/ 5320541 h 5513767"/>
              <a:gd name="connsiteX26" fmla="*/ 3671207 w 5372101"/>
              <a:gd name="connsiteY26" fmla="*/ 5318046 h 5513767"/>
              <a:gd name="connsiteX27" fmla="*/ 3446863 w 5372101"/>
              <a:gd name="connsiteY27" fmla="*/ 5294348 h 5513767"/>
              <a:gd name="connsiteX28" fmla="*/ 3312000 w 5372101"/>
              <a:gd name="connsiteY28" fmla="*/ 5286923 h 5513767"/>
              <a:gd name="connsiteX29" fmla="*/ 3259756 w 5372101"/>
              <a:gd name="connsiteY29" fmla="*/ 5294712 h 5513767"/>
              <a:gd name="connsiteX30" fmla="*/ 3187481 w 5372101"/>
              <a:gd name="connsiteY30" fmla="*/ 5298457 h 5513767"/>
              <a:gd name="connsiteX31" fmla="*/ 3124115 w 5372101"/>
              <a:gd name="connsiteY31" fmla="*/ 5294626 h 5513767"/>
              <a:gd name="connsiteX32" fmla="*/ 3099907 w 5372101"/>
              <a:gd name="connsiteY32" fmla="*/ 5302443 h 5513767"/>
              <a:gd name="connsiteX33" fmla="*/ 3017494 w 5372101"/>
              <a:gd name="connsiteY33" fmla="*/ 5301439 h 5513767"/>
              <a:gd name="connsiteX34" fmla="*/ 3010848 w 5372101"/>
              <a:gd name="connsiteY34" fmla="*/ 5307225 h 5513767"/>
              <a:gd name="connsiteX35" fmla="*/ 2994286 w 5372101"/>
              <a:gd name="connsiteY35" fmla="*/ 5309060 h 5513767"/>
              <a:gd name="connsiteX36" fmla="*/ 2988160 w 5372101"/>
              <a:gd name="connsiteY36" fmla="*/ 5310041 h 5513767"/>
              <a:gd name="connsiteX37" fmla="*/ 2984260 w 5372101"/>
              <a:gd name="connsiteY37" fmla="*/ 5307528 h 5513767"/>
              <a:gd name="connsiteX38" fmla="*/ 2979127 w 5372101"/>
              <a:gd name="connsiteY38" fmla="*/ 5308389 h 5513767"/>
              <a:gd name="connsiteX39" fmla="*/ 2978660 w 5372101"/>
              <a:gd name="connsiteY39" fmla="*/ 5311563 h 5513767"/>
              <a:gd name="connsiteX40" fmla="*/ 2946326 w 5372101"/>
              <a:gd name="connsiteY40" fmla="*/ 5316745 h 5513767"/>
              <a:gd name="connsiteX41" fmla="*/ 2713134 w 5372101"/>
              <a:gd name="connsiteY41" fmla="*/ 5331381 h 5513767"/>
              <a:gd name="connsiteX42" fmla="*/ 2352072 w 5372101"/>
              <a:gd name="connsiteY42" fmla="*/ 5342761 h 5513767"/>
              <a:gd name="connsiteX43" fmla="*/ 2260922 w 5372101"/>
              <a:gd name="connsiteY43" fmla="*/ 5328122 h 5513767"/>
              <a:gd name="connsiteX44" fmla="*/ 2178497 w 5372101"/>
              <a:gd name="connsiteY44" fmla="*/ 5351065 h 5513767"/>
              <a:gd name="connsiteX45" fmla="*/ 2034408 w 5372101"/>
              <a:gd name="connsiteY45" fmla="*/ 5307958 h 5513767"/>
              <a:gd name="connsiteX46" fmla="*/ 1831505 w 5372101"/>
              <a:gd name="connsiteY46" fmla="*/ 5312691 h 5513767"/>
              <a:gd name="connsiteX47" fmla="*/ 1710387 w 5372101"/>
              <a:gd name="connsiteY47" fmla="*/ 5308705 h 5513767"/>
              <a:gd name="connsiteX48" fmla="*/ 1664816 w 5372101"/>
              <a:gd name="connsiteY48" fmla="*/ 5296479 h 5513767"/>
              <a:gd name="connsiteX49" fmla="*/ 1600883 w 5372101"/>
              <a:gd name="connsiteY49" fmla="*/ 5286607 h 5513767"/>
              <a:gd name="connsiteX50" fmla="*/ 1488397 w 5372101"/>
              <a:gd name="connsiteY50" fmla="*/ 5260898 h 5513767"/>
              <a:gd name="connsiteX51" fmla="*/ 1336670 w 5372101"/>
              <a:gd name="connsiteY51" fmla="*/ 5240770 h 5513767"/>
              <a:gd name="connsiteX52" fmla="*/ 1224297 w 5372101"/>
              <a:gd name="connsiteY52" fmla="*/ 5271845 h 5513767"/>
              <a:gd name="connsiteX53" fmla="*/ 1214830 w 5372101"/>
              <a:gd name="connsiteY53" fmla="*/ 5263450 h 5513767"/>
              <a:gd name="connsiteX54" fmla="*/ 1138181 w 5372101"/>
              <a:gd name="connsiteY54" fmla="*/ 5262590 h 5513767"/>
              <a:gd name="connsiteX55" fmla="*/ 943575 w 5372101"/>
              <a:gd name="connsiteY55" fmla="*/ 5290808 h 5513767"/>
              <a:gd name="connsiteX56" fmla="*/ 529813 w 5372101"/>
              <a:gd name="connsiteY56" fmla="*/ 5218555 h 5513767"/>
              <a:gd name="connsiteX57" fmla="*/ 519546 w 5372101"/>
              <a:gd name="connsiteY57" fmla="*/ 5208845 h 5513767"/>
              <a:gd name="connsiteX58" fmla="*/ 507906 w 5372101"/>
              <a:gd name="connsiteY58" fmla="*/ 5204779 h 5513767"/>
              <a:gd name="connsiteX59" fmla="*/ 505153 w 5372101"/>
              <a:gd name="connsiteY59" fmla="*/ 5196726 h 5513767"/>
              <a:gd name="connsiteX60" fmla="*/ 500429 w 5372101"/>
              <a:gd name="connsiteY60" fmla="*/ 5193241 h 5513767"/>
              <a:gd name="connsiteX61" fmla="*/ 431923 w 5372101"/>
              <a:gd name="connsiteY61" fmla="*/ 5191553 h 5513767"/>
              <a:gd name="connsiteX62" fmla="*/ 337115 w 5372101"/>
              <a:gd name="connsiteY62" fmla="*/ 5202714 h 5513767"/>
              <a:gd name="connsiteX63" fmla="*/ 303383 w 5372101"/>
              <a:gd name="connsiteY63" fmla="*/ 5184750 h 5513767"/>
              <a:gd name="connsiteX64" fmla="*/ 297664 w 5372101"/>
              <a:gd name="connsiteY64" fmla="*/ 5181269 h 5513767"/>
              <a:gd name="connsiteX65" fmla="*/ 272701 w 5372101"/>
              <a:gd name="connsiteY65" fmla="*/ 5175678 h 5513767"/>
              <a:gd name="connsiteX66" fmla="*/ 268242 w 5372101"/>
              <a:gd name="connsiteY66" fmla="*/ 5163678 h 5513767"/>
              <a:gd name="connsiteX67" fmla="*/ 232517 w 5372101"/>
              <a:gd name="connsiteY67" fmla="*/ 5147792 h 5513767"/>
              <a:gd name="connsiteX68" fmla="*/ 185851 w 5372101"/>
              <a:gd name="connsiteY68" fmla="*/ 5140408 h 5513767"/>
              <a:gd name="connsiteX69" fmla="*/ 20337 w 5372101"/>
              <a:gd name="connsiteY69" fmla="*/ 5113040 h 5513767"/>
              <a:gd name="connsiteX70" fmla="*/ 0 w 5372101"/>
              <a:gd name="connsiteY70" fmla="*/ 5112243 h 551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372101" h="5513767">
                <a:moveTo>
                  <a:pt x="0" y="0"/>
                </a:moveTo>
                <a:lnTo>
                  <a:pt x="5372101" y="0"/>
                </a:lnTo>
                <a:lnTo>
                  <a:pt x="5372101" y="5513767"/>
                </a:lnTo>
                <a:lnTo>
                  <a:pt x="5363126" y="5512835"/>
                </a:lnTo>
                <a:cubicBezTo>
                  <a:pt x="5345779" y="5509071"/>
                  <a:pt x="5329767" y="5502649"/>
                  <a:pt x="5316714" y="5491247"/>
                </a:cubicBezTo>
                <a:cubicBezTo>
                  <a:pt x="5295689" y="5478131"/>
                  <a:pt x="5219502" y="5459909"/>
                  <a:pt x="5198331" y="5470092"/>
                </a:cubicBezTo>
                <a:cubicBezTo>
                  <a:pt x="5181052" y="5469102"/>
                  <a:pt x="5165047" y="5459569"/>
                  <a:pt x="5150428" y="5472506"/>
                </a:cubicBezTo>
                <a:cubicBezTo>
                  <a:pt x="5129562" y="5487248"/>
                  <a:pt x="5088050" y="5445894"/>
                  <a:pt x="5085506" y="5468851"/>
                </a:cubicBezTo>
                <a:cubicBezTo>
                  <a:pt x="5055692" y="5440170"/>
                  <a:pt x="5006122" y="5469577"/>
                  <a:pt x="4968663" y="5470487"/>
                </a:cubicBezTo>
                <a:cubicBezTo>
                  <a:pt x="4947085" y="5444049"/>
                  <a:pt x="4889767" y="5472037"/>
                  <a:pt x="4815623" y="5458622"/>
                </a:cubicBezTo>
                <a:cubicBezTo>
                  <a:pt x="4792418" y="5428488"/>
                  <a:pt x="4765548" y="5449887"/>
                  <a:pt x="4716679" y="5405365"/>
                </a:cubicBezTo>
                <a:cubicBezTo>
                  <a:pt x="4713235" y="5407807"/>
                  <a:pt x="4709266" y="5409883"/>
                  <a:pt x="4704891" y="5411529"/>
                </a:cubicBezTo>
                <a:cubicBezTo>
                  <a:pt x="4679473" y="5421092"/>
                  <a:pt x="4646164" y="5414379"/>
                  <a:pt x="4630496" y="5396532"/>
                </a:cubicBezTo>
                <a:cubicBezTo>
                  <a:pt x="4590205" y="5365061"/>
                  <a:pt x="4548419" y="5412094"/>
                  <a:pt x="4506964" y="5396685"/>
                </a:cubicBezTo>
                <a:lnTo>
                  <a:pt x="4427135" y="5358585"/>
                </a:lnTo>
                <a:cubicBezTo>
                  <a:pt x="4319267" y="5308575"/>
                  <a:pt x="4152341" y="5340956"/>
                  <a:pt x="4028338" y="5313494"/>
                </a:cubicBezTo>
                <a:lnTo>
                  <a:pt x="4015367" y="5320766"/>
                </a:lnTo>
                <a:lnTo>
                  <a:pt x="4002837" y="5322294"/>
                </a:lnTo>
                <a:lnTo>
                  <a:pt x="3997650" y="5329513"/>
                </a:lnTo>
                <a:lnTo>
                  <a:pt x="3991991" y="5331908"/>
                </a:lnTo>
                <a:cubicBezTo>
                  <a:pt x="3969659" y="5338581"/>
                  <a:pt x="3978880" y="5316131"/>
                  <a:pt x="3925210" y="5319395"/>
                </a:cubicBezTo>
                <a:cubicBezTo>
                  <a:pt x="3947765" y="5277139"/>
                  <a:pt x="3837331" y="5338342"/>
                  <a:pt x="3837014" y="5289023"/>
                </a:cubicBezTo>
                <a:cubicBezTo>
                  <a:pt x="3824001" y="5291376"/>
                  <a:pt x="3811407" y="5295212"/>
                  <a:pt x="3798765" y="5299431"/>
                </a:cubicBezTo>
                <a:lnTo>
                  <a:pt x="3792144" y="5301616"/>
                </a:lnTo>
                <a:lnTo>
                  <a:pt x="3766249" y="5301869"/>
                </a:lnTo>
                <a:lnTo>
                  <a:pt x="3718651" y="5320541"/>
                </a:lnTo>
                <a:cubicBezTo>
                  <a:pt x="3703968" y="5321892"/>
                  <a:pt x="3688308" y="5321427"/>
                  <a:pt x="3671207" y="5318046"/>
                </a:cubicBezTo>
                <a:cubicBezTo>
                  <a:pt x="3616458" y="5288532"/>
                  <a:pt x="3514048" y="5333307"/>
                  <a:pt x="3446863" y="5294348"/>
                </a:cubicBezTo>
                <a:cubicBezTo>
                  <a:pt x="3420930" y="5283822"/>
                  <a:pt x="3333157" y="5274511"/>
                  <a:pt x="3312000" y="5286923"/>
                </a:cubicBezTo>
                <a:cubicBezTo>
                  <a:pt x="3292759" y="5287903"/>
                  <a:pt x="3273112" y="5280334"/>
                  <a:pt x="3259756" y="5294712"/>
                </a:cubicBezTo>
                <a:cubicBezTo>
                  <a:pt x="3239905" y="5311572"/>
                  <a:pt x="3185410" y="5275588"/>
                  <a:pt x="3187481" y="5298457"/>
                </a:cubicBezTo>
                <a:cubicBezTo>
                  <a:pt x="3168018" y="5286036"/>
                  <a:pt x="3146200" y="5288458"/>
                  <a:pt x="3124115" y="5294626"/>
                </a:cubicBezTo>
                <a:lnTo>
                  <a:pt x="3099907" y="5302443"/>
                </a:lnTo>
                <a:lnTo>
                  <a:pt x="3017494" y="5301439"/>
                </a:lnTo>
                <a:lnTo>
                  <a:pt x="3010848" y="5307225"/>
                </a:lnTo>
                <a:lnTo>
                  <a:pt x="2994286" y="5309060"/>
                </a:lnTo>
                <a:lnTo>
                  <a:pt x="2988160" y="5310041"/>
                </a:lnTo>
                <a:lnTo>
                  <a:pt x="2984260" y="5307528"/>
                </a:lnTo>
                <a:cubicBezTo>
                  <a:pt x="2981957" y="5306419"/>
                  <a:pt x="2980273" y="5306402"/>
                  <a:pt x="2979127" y="5308389"/>
                </a:cubicBezTo>
                <a:cubicBezTo>
                  <a:pt x="2978971" y="5309447"/>
                  <a:pt x="2978816" y="5310505"/>
                  <a:pt x="2978660" y="5311563"/>
                </a:cubicBezTo>
                <a:lnTo>
                  <a:pt x="2946326" y="5316745"/>
                </a:lnTo>
                <a:lnTo>
                  <a:pt x="2713134" y="5331381"/>
                </a:lnTo>
                <a:cubicBezTo>
                  <a:pt x="2610698" y="5372328"/>
                  <a:pt x="2466037" y="5325762"/>
                  <a:pt x="2352072" y="5342761"/>
                </a:cubicBezTo>
                <a:cubicBezTo>
                  <a:pt x="2293501" y="5293708"/>
                  <a:pt x="2324138" y="5338538"/>
                  <a:pt x="2260922" y="5328122"/>
                </a:cubicBezTo>
                <a:cubicBezTo>
                  <a:pt x="2275681" y="5372347"/>
                  <a:pt x="2185007" y="5301703"/>
                  <a:pt x="2178497" y="5351065"/>
                </a:cubicBezTo>
                <a:cubicBezTo>
                  <a:pt x="2133294" y="5337229"/>
                  <a:pt x="2097074" y="5300208"/>
                  <a:pt x="2034408" y="5307958"/>
                </a:cubicBezTo>
                <a:cubicBezTo>
                  <a:pt x="1981894" y="5332879"/>
                  <a:pt x="1896288" y="5279365"/>
                  <a:pt x="1831505" y="5312691"/>
                </a:cubicBezTo>
                <a:cubicBezTo>
                  <a:pt x="1807063" y="5321035"/>
                  <a:pt x="1727674" y="5322925"/>
                  <a:pt x="1710387" y="5308705"/>
                </a:cubicBezTo>
                <a:cubicBezTo>
                  <a:pt x="1693367" y="5306094"/>
                  <a:pt x="1674901" y="5312009"/>
                  <a:pt x="1664816" y="5296479"/>
                </a:cubicBezTo>
                <a:cubicBezTo>
                  <a:pt x="1649255" y="5277912"/>
                  <a:pt x="1596152" y="5309335"/>
                  <a:pt x="1600883" y="5286607"/>
                </a:cubicBezTo>
                <a:cubicBezTo>
                  <a:pt x="1563066" y="5308189"/>
                  <a:pt x="1524339" y="5269513"/>
                  <a:pt x="1488397" y="5260898"/>
                </a:cubicBezTo>
                <a:cubicBezTo>
                  <a:pt x="1459246" y="5282011"/>
                  <a:pt x="1412580" y="5243108"/>
                  <a:pt x="1336670" y="5240770"/>
                </a:cubicBezTo>
                <a:cubicBezTo>
                  <a:pt x="1304792" y="5265122"/>
                  <a:pt x="1285508" y="5238878"/>
                  <a:pt x="1224297" y="5271845"/>
                </a:cubicBezTo>
                <a:cubicBezTo>
                  <a:pt x="1221731" y="5268771"/>
                  <a:pt x="1218543" y="5265944"/>
                  <a:pt x="1214830" y="5263450"/>
                </a:cubicBezTo>
                <a:cubicBezTo>
                  <a:pt x="1193241" y="5248952"/>
                  <a:pt x="1158925" y="5248567"/>
                  <a:pt x="1138181" y="5262590"/>
                </a:cubicBezTo>
                <a:lnTo>
                  <a:pt x="943575" y="5290808"/>
                </a:lnTo>
                <a:cubicBezTo>
                  <a:pt x="823587" y="5316899"/>
                  <a:pt x="658340" y="5217603"/>
                  <a:pt x="529813" y="5218555"/>
                </a:cubicBezTo>
                <a:lnTo>
                  <a:pt x="519546" y="5208845"/>
                </a:lnTo>
                <a:lnTo>
                  <a:pt x="507906" y="5204779"/>
                </a:lnTo>
                <a:lnTo>
                  <a:pt x="505153" y="5196726"/>
                </a:lnTo>
                <a:lnTo>
                  <a:pt x="500429" y="5193241"/>
                </a:lnTo>
                <a:cubicBezTo>
                  <a:pt x="480923" y="5182176"/>
                  <a:pt x="482807" y="5205793"/>
                  <a:pt x="431923" y="5191553"/>
                </a:cubicBezTo>
                <a:cubicBezTo>
                  <a:pt x="440499" y="5237077"/>
                  <a:pt x="352872" y="5155083"/>
                  <a:pt x="337115" y="5202714"/>
                </a:cubicBezTo>
                <a:cubicBezTo>
                  <a:pt x="325265" y="5197752"/>
                  <a:pt x="314288" y="5191441"/>
                  <a:pt x="303383" y="5184750"/>
                </a:cubicBezTo>
                <a:lnTo>
                  <a:pt x="297664" y="5181269"/>
                </a:lnTo>
                <a:lnTo>
                  <a:pt x="272701" y="5175678"/>
                </a:lnTo>
                <a:lnTo>
                  <a:pt x="268242" y="5163678"/>
                </a:lnTo>
                <a:lnTo>
                  <a:pt x="232517" y="5147792"/>
                </a:lnTo>
                <a:cubicBezTo>
                  <a:pt x="218741" y="5143453"/>
                  <a:pt x="203450" y="5140668"/>
                  <a:pt x="185851" y="5140408"/>
                </a:cubicBezTo>
                <a:cubicBezTo>
                  <a:pt x="139207" y="5153337"/>
                  <a:pt x="79723" y="5120316"/>
                  <a:pt x="20337" y="5113040"/>
                </a:cubicBezTo>
                <a:lnTo>
                  <a:pt x="0" y="5112243"/>
                </a:lnTo>
                <a:close/>
              </a:path>
            </a:pathLst>
          </a:custGeom>
          <a:solidFill>
            <a:srgbClr val="82766A">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Marcador de contenido 2">
            <a:extLst>
              <a:ext uri="{FF2B5EF4-FFF2-40B4-BE49-F238E27FC236}">
                <a16:creationId xmlns:a16="http://schemas.microsoft.com/office/drawing/2014/main" id="{7B1662DD-C537-7740-9AF2-CB53C3478E37}"/>
              </a:ext>
            </a:extLst>
          </p:cNvPr>
          <p:cNvSpPr>
            <a:spLocks noGrp="1"/>
          </p:cNvSpPr>
          <p:nvPr>
            <p:ph idx="1"/>
          </p:nvPr>
        </p:nvSpPr>
        <p:spPr>
          <a:xfrm>
            <a:off x="6651086" y="2524343"/>
            <a:ext cx="4458446" cy="3132654"/>
          </a:xfrm>
        </p:spPr>
        <p:txBody>
          <a:bodyPr anchor="ctr">
            <a:normAutofit/>
          </a:bodyPr>
          <a:lstStyle/>
          <a:p>
            <a:r>
              <a:rPr lang="es-MX" sz="1600" dirty="0"/>
              <a:t>Pero el diseño multisensorial debe forjar nuevos lenguajes y/o sistemas de diseño, como el aroma, el sonido y el tacto, que a menudo son invisibles pero pueden reflejar la complejidad de la vida moderna. La tecnología tiene un enorme papel que desempeñar, ya que el desarrollo de nuevos sensores puede ayudar a comprender los comportamientos y reacciones de las personas y la forma en que perciben el mundo digital y físico que les rodea.</a:t>
            </a:r>
          </a:p>
          <a:p>
            <a:endParaRPr lang="es-MX" sz="1600" dirty="0"/>
          </a:p>
        </p:txBody>
      </p:sp>
      <p:sp>
        <p:nvSpPr>
          <p:cNvPr id="2" name="Título 1">
            <a:extLst>
              <a:ext uri="{FF2B5EF4-FFF2-40B4-BE49-F238E27FC236}">
                <a16:creationId xmlns:a16="http://schemas.microsoft.com/office/drawing/2014/main" id="{C04E2A0D-4FC9-F74C-A91F-2E3E829E0DD7}"/>
              </a:ext>
            </a:extLst>
          </p:cNvPr>
          <p:cNvSpPr>
            <a:spLocks noGrp="1"/>
          </p:cNvSpPr>
          <p:nvPr>
            <p:ph type="title"/>
          </p:nvPr>
        </p:nvSpPr>
        <p:spPr>
          <a:xfrm>
            <a:off x="6492728" y="1071350"/>
            <a:ext cx="4775162" cy="1242924"/>
          </a:xfrm>
        </p:spPr>
        <p:txBody>
          <a:bodyPr>
            <a:noAutofit/>
          </a:bodyPr>
          <a:lstStyle/>
          <a:p>
            <a:pPr algn="ctr"/>
            <a:r>
              <a:rPr lang="es-MX" sz="2000" dirty="0"/>
              <a:t>Los estudiantes de diseño adoran la forma visual porque se percibe como limpia y clínica, y se han abstenido de tocar, oler y saborear.</a:t>
            </a:r>
          </a:p>
        </p:txBody>
      </p:sp>
      <p:sp>
        <p:nvSpPr>
          <p:cNvPr id="20493" name="Rectangle 6">
            <a:extLst>
              <a:ext uri="{FF2B5EF4-FFF2-40B4-BE49-F238E27FC236}">
                <a16:creationId xmlns:a16="http://schemas.microsoft.com/office/drawing/2014/main" id="{F0C518C2-0AA4-470C-87B9-9CBF428FBA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26434" y="399531"/>
            <a:ext cx="1707751" cy="42898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60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3704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descr="Inteligencia artificial: qué es, cómo funciona y para qué se está ...">
            <a:extLst>
              <a:ext uri="{FF2B5EF4-FFF2-40B4-BE49-F238E27FC236}">
                <a16:creationId xmlns:a16="http://schemas.microsoft.com/office/drawing/2014/main" id="{249D2888-8B45-4748-868B-C109CB4D767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624" r="6423"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5A2910CB-584F-2647-8611-9EF48CCFD084}"/>
              </a:ext>
            </a:extLst>
          </p:cNvPr>
          <p:cNvSpPr>
            <a:spLocks noGrp="1"/>
          </p:cNvSpPr>
          <p:nvPr>
            <p:ph type="title"/>
          </p:nvPr>
        </p:nvSpPr>
        <p:spPr>
          <a:xfrm>
            <a:off x="7531610" y="365125"/>
            <a:ext cx="3822189" cy="1899912"/>
          </a:xfrm>
        </p:spPr>
        <p:txBody>
          <a:bodyPr>
            <a:normAutofit/>
          </a:bodyPr>
          <a:lstStyle/>
          <a:p>
            <a:r>
              <a:rPr lang="es-MX" sz="4000"/>
              <a:t>Aplicación en el mundo físico y/o digital</a:t>
            </a:r>
          </a:p>
        </p:txBody>
      </p:sp>
      <p:sp>
        <p:nvSpPr>
          <p:cNvPr id="3" name="Marcador de contenido 2">
            <a:extLst>
              <a:ext uri="{FF2B5EF4-FFF2-40B4-BE49-F238E27FC236}">
                <a16:creationId xmlns:a16="http://schemas.microsoft.com/office/drawing/2014/main" id="{44C3123E-1583-AC43-83B3-579C53A12753}"/>
              </a:ext>
            </a:extLst>
          </p:cNvPr>
          <p:cNvSpPr>
            <a:spLocks noGrp="1"/>
          </p:cNvSpPr>
          <p:nvPr>
            <p:ph idx="1"/>
          </p:nvPr>
        </p:nvSpPr>
        <p:spPr>
          <a:xfrm>
            <a:off x="7531610" y="2434201"/>
            <a:ext cx="3822189" cy="3742762"/>
          </a:xfrm>
        </p:spPr>
        <p:txBody>
          <a:bodyPr>
            <a:normAutofit/>
          </a:bodyPr>
          <a:lstStyle/>
          <a:p>
            <a:pPr marL="0" indent="0">
              <a:buNone/>
            </a:pPr>
            <a:r>
              <a:rPr lang="es-MX" sz="1400"/>
              <a:t>¿Qué pasa cuando se apaga el wi-fi? Los datos están ahí, pero no se pueden tocar ni ver. Hay que construir una conexión entre el mundo digital y el físico a través de elementos tangibles e intangibles que construyan un sistema de interacciones.  La interacción digital nos ha hecho creer que no podemos vivir sin ella, pero la experiencia humana siempre ha girado en torno a la interacción entre personas.  El diseñador sensorial busca diseñar sistemas que alcancen y conecten las interacciones digitales y humanas, sabiendo también que la promesa de la realidad virtual no se ha cumplido debido a su elevado coste y a que perturba la percepción normal. Por otra parte, en un mundo cada vez más desmaterializado, es importante reconsiderar la forma de las cosas materiales, su sensualidad y estética como una comprensión más amplia de la sensibilidad.</a:t>
            </a:r>
          </a:p>
        </p:txBody>
      </p:sp>
    </p:spTree>
    <p:extLst>
      <p:ext uri="{BB962C8B-B14F-4D97-AF65-F5344CB8AC3E}">
        <p14:creationId xmlns:p14="http://schemas.microsoft.com/office/powerpoint/2010/main" val="13610233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535" name="Rectangle 22534">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530" name="Picture 2" descr="Can Sensory Design Improve Workplace Productivity?">
            <a:extLst>
              <a:ext uri="{FF2B5EF4-FFF2-40B4-BE49-F238E27FC236}">
                <a16:creationId xmlns:a16="http://schemas.microsoft.com/office/drawing/2014/main" id="{A4C880C0-E52A-5C49-9F74-BEFE47F8AC7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623" r="5878"/>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2537" name="Rectangle 22536">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64016516-CD18-5242-A285-60C6E8017BD9}"/>
              </a:ext>
            </a:extLst>
          </p:cNvPr>
          <p:cNvSpPr>
            <a:spLocks noGrp="1"/>
          </p:cNvSpPr>
          <p:nvPr>
            <p:ph type="title"/>
          </p:nvPr>
        </p:nvSpPr>
        <p:spPr>
          <a:xfrm>
            <a:off x="838200" y="365125"/>
            <a:ext cx="3822189" cy="1899912"/>
          </a:xfrm>
        </p:spPr>
        <p:txBody>
          <a:bodyPr>
            <a:normAutofit/>
          </a:bodyPr>
          <a:lstStyle/>
          <a:p>
            <a:r>
              <a:rPr lang="es-MX" sz="4000"/>
              <a:t>Campo de trabajo</a:t>
            </a:r>
          </a:p>
        </p:txBody>
      </p:sp>
      <p:sp>
        <p:nvSpPr>
          <p:cNvPr id="3" name="Marcador de contenido 2">
            <a:extLst>
              <a:ext uri="{FF2B5EF4-FFF2-40B4-BE49-F238E27FC236}">
                <a16:creationId xmlns:a16="http://schemas.microsoft.com/office/drawing/2014/main" id="{1DBA7EF6-E311-9145-91D5-E5C67A24F583}"/>
              </a:ext>
            </a:extLst>
          </p:cNvPr>
          <p:cNvSpPr>
            <a:spLocks noGrp="1"/>
          </p:cNvSpPr>
          <p:nvPr>
            <p:ph idx="1"/>
          </p:nvPr>
        </p:nvSpPr>
        <p:spPr>
          <a:xfrm>
            <a:off x="609737" y="1977001"/>
            <a:ext cx="5361572" cy="4243690"/>
          </a:xfrm>
        </p:spPr>
        <p:txBody>
          <a:bodyPr>
            <a:normAutofit/>
          </a:bodyPr>
          <a:lstStyle/>
          <a:p>
            <a:pPr marL="0" indent="0">
              <a:buNone/>
            </a:pPr>
            <a:r>
              <a:rPr lang="es-MX" sz="1200" dirty="0">
                <a:effectLst/>
                <a:latin typeface="Calibri" panose="020F0502020204030204" pitchFamily="34" charset="0"/>
                <a:ea typeface="DengXian" panose="02010600030101010101" pitchFamily="2" charset="-122"/>
                <a:cs typeface="Arial" panose="020B0604020202020204" pitchFamily="34" charset="0"/>
              </a:rPr>
              <a:t>En una ecología de servicios, en la que las cosas saltan de canal, deben conectarse en el espacio físico en una experiencia más holística. Empresas como bancos, servicios de viajes, escuelas y periódicos, entre otras, necesitan identificar los puntos de contacto que tienen con las personas para tener una idea de dónde pierden apoyo los usuarios, repiten acciones innecesariamente o toman decisiones irracionales. </a:t>
            </a:r>
          </a:p>
          <a:p>
            <a:pPr marL="0" indent="0">
              <a:buNone/>
            </a:pPr>
            <a:r>
              <a:rPr lang="es-MX" sz="1200" kern="100" dirty="0">
                <a:effectLst/>
                <a:latin typeface="Calibri" panose="020F0502020204030204" pitchFamily="34" charset="0"/>
                <a:ea typeface="DengXian" panose="02010600030101010101" pitchFamily="2" charset="-122"/>
                <a:cs typeface="Arial" panose="020B0604020202020204" pitchFamily="34" charset="0"/>
              </a:rPr>
              <a:t>Recientes descubrimientos en economía del comportamiento demuestran que las personas inteligentes toman decisiones irracionales todo el tiempo. Por eso, cada vez será más importante intervenir en el momento en que se produzcan.  Por ejemplo, en un ecosistema sanitario, los sensores adaptados a la tecnología podrían identificar cuándo las personas sienten ansiedad o fatiga que desencadenan la toma de decisiones bruscas, que a la larga perjudicarían su salud.  Sensaciones calmantes o agradables diseñadas con este conocimiento mejorarían la experiencia y crearían las condiciones para un mejor entorno de toma de decisiones. Lo mismo ocurre en bancos, escuelas, oficinas gubernamentales, viajes y compras. </a:t>
            </a:r>
          </a:p>
          <a:p>
            <a:pPr marL="0" indent="0">
              <a:buNone/>
            </a:pPr>
            <a:r>
              <a:rPr lang="es-MX" sz="1200" kern="100" dirty="0">
                <a:effectLst/>
                <a:latin typeface="Calibri" panose="020F0502020204030204" pitchFamily="34" charset="0"/>
                <a:ea typeface="DengXian" panose="02010600030101010101" pitchFamily="2" charset="-122"/>
                <a:cs typeface="Arial" panose="020B0604020202020204" pitchFamily="34" charset="0"/>
              </a:rPr>
              <a:t>Además, el mercado laboral global del diseño se ha enfrentado a la necesidad de ofrecer acceso a la información a todas las personas independientemente de su conexión física o digital, para mantenerlas conectadas haya o no wifi. Los productos se convierten en servicios que tienden puentes entre dispositivos, plataformas y percepciones tangibles e intangibles.</a:t>
            </a:r>
          </a:p>
          <a:p>
            <a:pPr marL="0" indent="0">
              <a:buNone/>
            </a:pPr>
            <a:endParaRPr lang="es-MX" sz="1050" kern="100" dirty="0">
              <a:effectLst/>
              <a:latin typeface="Calibri" panose="020F0502020204030204" pitchFamily="34" charset="0"/>
              <a:ea typeface="DengXian" panose="02010600030101010101" pitchFamily="2" charset="-122"/>
              <a:cs typeface="Arial" panose="020B0604020202020204" pitchFamily="34" charset="0"/>
            </a:endParaRPr>
          </a:p>
          <a:p>
            <a:pPr marL="0" indent="0">
              <a:buNone/>
            </a:pPr>
            <a:endParaRPr lang="es-MX" sz="1050" dirty="0"/>
          </a:p>
        </p:txBody>
      </p:sp>
    </p:spTree>
    <p:extLst>
      <p:ext uri="{BB962C8B-B14F-4D97-AF65-F5344CB8AC3E}">
        <p14:creationId xmlns:p14="http://schemas.microsoft.com/office/powerpoint/2010/main" val="27545190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513" name="Rectangle 21512">
            <a:extLst>
              <a:ext uri="{FF2B5EF4-FFF2-40B4-BE49-F238E27FC236}">
                <a16:creationId xmlns:a16="http://schemas.microsoft.com/office/drawing/2014/main" id="{6897DEB4-4A88-4293-A935-9B25506C15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23" name="Freeform: Shape 21514">
            <a:extLst>
              <a:ext uri="{FF2B5EF4-FFF2-40B4-BE49-F238E27FC236}">
                <a16:creationId xmlns:a16="http://schemas.microsoft.com/office/drawing/2014/main" id="{FBE42BC3-6707-4CBF-9386-048B994A4F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3886" y="0"/>
            <a:ext cx="7538114" cy="6858000"/>
          </a:xfrm>
          <a:custGeom>
            <a:avLst/>
            <a:gdLst>
              <a:gd name="connsiteX0" fmla="*/ 366246 w 7538114"/>
              <a:gd name="connsiteY0" fmla="*/ 0 h 6858000"/>
              <a:gd name="connsiteX1" fmla="*/ 2830292 w 7538114"/>
              <a:gd name="connsiteY1" fmla="*/ 0 h 6858000"/>
              <a:gd name="connsiteX2" fmla="*/ 3903260 w 7538114"/>
              <a:gd name="connsiteY2" fmla="*/ 0 h 6858000"/>
              <a:gd name="connsiteX3" fmla="*/ 4597266 w 7538114"/>
              <a:gd name="connsiteY3" fmla="*/ 0 h 6858000"/>
              <a:gd name="connsiteX4" fmla="*/ 7192370 w 7538114"/>
              <a:gd name="connsiteY4" fmla="*/ 0 h 6858000"/>
              <a:gd name="connsiteX5" fmla="*/ 7538114 w 7538114"/>
              <a:gd name="connsiteY5" fmla="*/ 0 h 6858000"/>
              <a:gd name="connsiteX6" fmla="*/ 7538114 w 7538114"/>
              <a:gd name="connsiteY6" fmla="*/ 6858000 h 6858000"/>
              <a:gd name="connsiteX7" fmla="*/ 7192370 w 7538114"/>
              <a:gd name="connsiteY7" fmla="*/ 6858000 h 6858000"/>
              <a:gd name="connsiteX8" fmla="*/ 4597266 w 7538114"/>
              <a:gd name="connsiteY8" fmla="*/ 6858000 h 6858000"/>
              <a:gd name="connsiteX9" fmla="*/ 3903260 w 7538114"/>
              <a:gd name="connsiteY9" fmla="*/ 6858000 h 6858000"/>
              <a:gd name="connsiteX10" fmla="*/ 2830292 w 7538114"/>
              <a:gd name="connsiteY10" fmla="*/ 6858000 h 6858000"/>
              <a:gd name="connsiteX11" fmla="*/ 170314 w 7538114"/>
              <a:gd name="connsiteY11" fmla="*/ 6858000 h 6858000"/>
              <a:gd name="connsiteX12" fmla="*/ 170341 w 7538114"/>
              <a:gd name="connsiteY12" fmla="*/ 6857759 h 6858000"/>
              <a:gd name="connsiteX13" fmla="*/ 173485 w 7538114"/>
              <a:gd name="connsiteY13" fmla="*/ 6852129 h 6858000"/>
              <a:gd name="connsiteX14" fmla="*/ 167544 w 7538114"/>
              <a:gd name="connsiteY14" fmla="*/ 6830335 h 6858000"/>
              <a:gd name="connsiteX15" fmla="*/ 163472 w 7538114"/>
              <a:gd name="connsiteY15" fmla="*/ 6796707 h 6858000"/>
              <a:gd name="connsiteX16" fmla="*/ 160535 w 7538114"/>
              <a:gd name="connsiteY16" fmla="*/ 6780725 h 6858000"/>
              <a:gd name="connsiteX17" fmla="*/ 162318 w 7538114"/>
              <a:gd name="connsiteY17" fmla="*/ 6767829 h 6858000"/>
              <a:gd name="connsiteX18" fmla="*/ 162771 w 7538114"/>
              <a:gd name="connsiteY18" fmla="*/ 6694444 h 6858000"/>
              <a:gd name="connsiteX19" fmla="*/ 165604 w 7538114"/>
              <a:gd name="connsiteY19" fmla="*/ 6677569 h 6858000"/>
              <a:gd name="connsiteX20" fmla="*/ 171255 w 7538114"/>
              <a:gd name="connsiteY20" fmla="*/ 6669571 h 6858000"/>
              <a:gd name="connsiteX21" fmla="*/ 169240 w 7538114"/>
              <a:gd name="connsiteY21" fmla="*/ 6663304 h 6858000"/>
              <a:gd name="connsiteX22" fmla="*/ 169039 w 7538114"/>
              <a:gd name="connsiteY22" fmla="*/ 6618916 h 6858000"/>
              <a:gd name="connsiteX23" fmla="*/ 168392 w 7538114"/>
              <a:gd name="connsiteY23" fmla="*/ 6589960 h 6858000"/>
              <a:gd name="connsiteX24" fmla="*/ 160636 w 7538114"/>
              <a:gd name="connsiteY24" fmla="*/ 6588200 h 6858000"/>
              <a:gd name="connsiteX25" fmla="*/ 157872 w 7538114"/>
              <a:gd name="connsiteY25" fmla="*/ 6562416 h 6858000"/>
              <a:gd name="connsiteX26" fmla="*/ 162851 w 7538114"/>
              <a:gd name="connsiteY26" fmla="*/ 6534939 h 6858000"/>
              <a:gd name="connsiteX27" fmla="*/ 162153 w 7538114"/>
              <a:gd name="connsiteY27" fmla="*/ 6502552 h 6858000"/>
              <a:gd name="connsiteX28" fmla="*/ 161821 w 7538114"/>
              <a:gd name="connsiteY28" fmla="*/ 6483172 h 6858000"/>
              <a:gd name="connsiteX29" fmla="*/ 154586 w 7538114"/>
              <a:gd name="connsiteY29" fmla="*/ 6432309 h 6858000"/>
              <a:gd name="connsiteX30" fmla="*/ 127078 w 7538114"/>
              <a:gd name="connsiteY30" fmla="*/ 6349783 h 6858000"/>
              <a:gd name="connsiteX31" fmla="*/ 123181 w 7538114"/>
              <a:gd name="connsiteY31" fmla="*/ 6323872 h 6858000"/>
              <a:gd name="connsiteX32" fmla="*/ 124767 w 7538114"/>
              <a:gd name="connsiteY32" fmla="*/ 6319343 h 6858000"/>
              <a:gd name="connsiteX33" fmla="*/ 108246 w 7538114"/>
              <a:gd name="connsiteY33" fmla="*/ 6190348 h 6858000"/>
              <a:gd name="connsiteX34" fmla="*/ 107279 w 7538114"/>
              <a:gd name="connsiteY34" fmla="*/ 6167269 h 6858000"/>
              <a:gd name="connsiteX35" fmla="*/ 107883 w 7538114"/>
              <a:gd name="connsiteY35" fmla="*/ 6149986 h 6858000"/>
              <a:gd name="connsiteX36" fmla="*/ 102380 w 7538114"/>
              <a:gd name="connsiteY36" fmla="*/ 6108622 h 6858000"/>
              <a:gd name="connsiteX37" fmla="*/ 90314 w 7538114"/>
              <a:gd name="connsiteY37" fmla="*/ 6041155 h 6858000"/>
              <a:gd name="connsiteX38" fmla="*/ 88409 w 7538114"/>
              <a:gd name="connsiteY38" fmla="*/ 6026587 h 6858000"/>
              <a:gd name="connsiteX39" fmla="*/ 89403 w 7538114"/>
              <a:gd name="connsiteY39" fmla="*/ 6013265 h 6858000"/>
              <a:gd name="connsiteX40" fmla="*/ 91927 w 7538114"/>
              <a:gd name="connsiteY40" fmla="*/ 6009478 h 6858000"/>
              <a:gd name="connsiteX41" fmla="*/ 91302 w 7538114"/>
              <a:gd name="connsiteY41" fmla="*/ 6001336 h 6858000"/>
              <a:gd name="connsiteX42" fmla="*/ 91687 w 7538114"/>
              <a:gd name="connsiteY42" fmla="*/ 5999003 h 6858000"/>
              <a:gd name="connsiteX43" fmla="*/ 93336 w 7538114"/>
              <a:gd name="connsiteY43" fmla="*/ 5985795 h 6858000"/>
              <a:gd name="connsiteX44" fmla="*/ 83190 w 7538114"/>
              <a:gd name="connsiteY44" fmla="*/ 5961758 h 6858000"/>
              <a:gd name="connsiteX45" fmla="*/ 81952 w 7538114"/>
              <a:gd name="connsiteY45" fmla="*/ 5928761 h 6858000"/>
              <a:gd name="connsiteX46" fmla="*/ 67420 w 7538114"/>
              <a:gd name="connsiteY46" fmla="*/ 5787247 h 6858000"/>
              <a:gd name="connsiteX47" fmla="*/ 50760 w 7538114"/>
              <a:gd name="connsiteY47" fmla="*/ 5710700 h 6858000"/>
              <a:gd name="connsiteX48" fmla="*/ 42956 w 7538114"/>
              <a:gd name="connsiteY48" fmla="*/ 5641754 h 6858000"/>
              <a:gd name="connsiteX49" fmla="*/ 29695 w 7538114"/>
              <a:gd name="connsiteY49" fmla="*/ 5602326 h 6858000"/>
              <a:gd name="connsiteX50" fmla="*/ 18841 w 7538114"/>
              <a:gd name="connsiteY50" fmla="*/ 5570885 h 6858000"/>
              <a:gd name="connsiteX51" fmla="*/ 9977 w 7538114"/>
              <a:gd name="connsiteY51" fmla="*/ 5543492 h 6858000"/>
              <a:gd name="connsiteX52" fmla="*/ 5255 w 7538114"/>
              <a:gd name="connsiteY52" fmla="*/ 5531024 h 6858000"/>
              <a:gd name="connsiteX53" fmla="*/ 5447 w 7538114"/>
              <a:gd name="connsiteY53" fmla="*/ 5527845 h 6858000"/>
              <a:gd name="connsiteX54" fmla="*/ 0 w 7538114"/>
              <a:gd name="connsiteY54" fmla="*/ 5507724 h 6858000"/>
              <a:gd name="connsiteX55" fmla="*/ 435 w 7538114"/>
              <a:gd name="connsiteY55" fmla="*/ 5507045 h 6858000"/>
              <a:gd name="connsiteX56" fmla="*/ 1128 w 7538114"/>
              <a:gd name="connsiteY56" fmla="*/ 5499619 h 6858000"/>
              <a:gd name="connsiteX57" fmla="*/ 1291 w 7538114"/>
              <a:gd name="connsiteY57" fmla="*/ 5486342 h 6858000"/>
              <a:gd name="connsiteX58" fmla="*/ 7976 w 7538114"/>
              <a:gd name="connsiteY58" fmla="*/ 5450755 h 6858000"/>
              <a:gd name="connsiteX59" fmla="*/ 2355 w 7538114"/>
              <a:gd name="connsiteY59" fmla="*/ 5429732 h 6858000"/>
              <a:gd name="connsiteX60" fmla="*/ 1499 w 7538114"/>
              <a:gd name="connsiteY60" fmla="*/ 5370432 h 6858000"/>
              <a:gd name="connsiteX61" fmla="*/ 11483 w 7538114"/>
              <a:gd name="connsiteY61" fmla="*/ 5308330 h 6858000"/>
              <a:gd name="connsiteX62" fmla="*/ 12793 w 7538114"/>
              <a:gd name="connsiteY62" fmla="*/ 5246026 h 6858000"/>
              <a:gd name="connsiteX63" fmla="*/ 12525 w 7538114"/>
              <a:gd name="connsiteY63" fmla="*/ 5223468 h 6858000"/>
              <a:gd name="connsiteX64" fmla="*/ 15322 w 7538114"/>
              <a:gd name="connsiteY64" fmla="*/ 5183258 h 6858000"/>
              <a:gd name="connsiteX65" fmla="*/ 18633 w 7538114"/>
              <a:gd name="connsiteY65" fmla="*/ 5164842 h 6858000"/>
              <a:gd name="connsiteX66" fmla="*/ 18428 w 7538114"/>
              <a:gd name="connsiteY66" fmla="*/ 5164034 h 6858000"/>
              <a:gd name="connsiteX67" fmla="*/ 19854 w 7538114"/>
              <a:gd name="connsiteY67" fmla="*/ 5162388 h 6858000"/>
              <a:gd name="connsiteX68" fmla="*/ 20514 w 7538114"/>
              <a:gd name="connsiteY68" fmla="*/ 5158981 h 6858000"/>
              <a:gd name="connsiteX69" fmla="*/ 20089 w 7538114"/>
              <a:gd name="connsiteY69" fmla="*/ 5149681 h 6858000"/>
              <a:gd name="connsiteX70" fmla="*/ 19561 w 7538114"/>
              <a:gd name="connsiteY70" fmla="*/ 5146183 h 6858000"/>
              <a:gd name="connsiteX71" fmla="*/ 19571 w 7538114"/>
              <a:gd name="connsiteY71" fmla="*/ 5141065 h 6858000"/>
              <a:gd name="connsiteX72" fmla="*/ 19690 w 7538114"/>
              <a:gd name="connsiteY72" fmla="*/ 5140937 h 6858000"/>
              <a:gd name="connsiteX73" fmla="*/ 19471 w 7538114"/>
              <a:gd name="connsiteY73" fmla="*/ 5136144 h 6858000"/>
              <a:gd name="connsiteX74" fmla="*/ 16918 w 7538114"/>
              <a:gd name="connsiteY74" fmla="*/ 5112689 h 6858000"/>
              <a:gd name="connsiteX75" fmla="*/ 28071 w 7538114"/>
              <a:gd name="connsiteY75" fmla="*/ 5081696 h 6858000"/>
              <a:gd name="connsiteX76" fmla="*/ 30005 w 7538114"/>
              <a:gd name="connsiteY76" fmla="*/ 5068879 h 6858000"/>
              <a:gd name="connsiteX77" fmla="*/ 31661 w 7538114"/>
              <a:gd name="connsiteY77" fmla="*/ 5062033 h 6858000"/>
              <a:gd name="connsiteX78" fmla="*/ 32169 w 7538114"/>
              <a:gd name="connsiteY78" fmla="*/ 5061608 h 6858000"/>
              <a:gd name="connsiteX79" fmla="*/ 27436 w 7538114"/>
              <a:gd name="connsiteY79" fmla="*/ 5021480 h 6858000"/>
              <a:gd name="connsiteX80" fmla="*/ 26614 w 7538114"/>
              <a:gd name="connsiteY80" fmla="*/ 5013906 h 6858000"/>
              <a:gd name="connsiteX81" fmla="*/ 25056 w 7538114"/>
              <a:gd name="connsiteY81" fmla="*/ 5011767 h 6858000"/>
              <a:gd name="connsiteX82" fmla="*/ 24513 w 7538114"/>
              <a:gd name="connsiteY82" fmla="*/ 5000592 h 6858000"/>
              <a:gd name="connsiteX83" fmla="*/ 24951 w 7538114"/>
              <a:gd name="connsiteY83" fmla="*/ 4999307 h 6858000"/>
              <a:gd name="connsiteX84" fmla="*/ 22644 w 7538114"/>
              <a:gd name="connsiteY84" fmla="*/ 4990090 h 6858000"/>
              <a:gd name="connsiteX85" fmla="*/ 18465 w 7538114"/>
              <a:gd name="connsiteY85" fmla="*/ 4982366 h 6858000"/>
              <a:gd name="connsiteX86" fmla="*/ 20888 w 7538114"/>
              <a:gd name="connsiteY86" fmla="*/ 4887310 h 6858000"/>
              <a:gd name="connsiteX87" fmla="*/ 15781 w 7538114"/>
              <a:gd name="connsiteY87" fmla="*/ 4807298 h 6858000"/>
              <a:gd name="connsiteX88" fmla="*/ 19649 w 7538114"/>
              <a:gd name="connsiteY88" fmla="*/ 4779990 h 6858000"/>
              <a:gd name="connsiteX89" fmla="*/ 21858 w 7538114"/>
              <a:gd name="connsiteY89" fmla="*/ 4664237 h 6858000"/>
              <a:gd name="connsiteX90" fmla="*/ 13583 w 7538114"/>
              <a:gd name="connsiteY90" fmla="*/ 4598607 h 6858000"/>
              <a:gd name="connsiteX91" fmla="*/ 7118 w 7538114"/>
              <a:gd name="connsiteY91" fmla="*/ 4546768 h 6858000"/>
              <a:gd name="connsiteX92" fmla="*/ 14555 w 7538114"/>
              <a:gd name="connsiteY92" fmla="*/ 4522182 h 6858000"/>
              <a:gd name="connsiteX93" fmla="*/ 17290 w 7538114"/>
              <a:gd name="connsiteY93" fmla="*/ 4509768 h 6858000"/>
              <a:gd name="connsiteX94" fmla="*/ 17421 w 7538114"/>
              <a:gd name="connsiteY94" fmla="*/ 4494586 h 6858000"/>
              <a:gd name="connsiteX95" fmla="*/ 18193 w 7538114"/>
              <a:gd name="connsiteY95" fmla="*/ 4440649 h 6858000"/>
              <a:gd name="connsiteX96" fmla="*/ 16616 w 7538114"/>
              <a:gd name="connsiteY96" fmla="*/ 4431853 h 6858000"/>
              <a:gd name="connsiteX97" fmla="*/ 19246 w 7538114"/>
              <a:gd name="connsiteY97" fmla="*/ 4403141 h 6858000"/>
              <a:gd name="connsiteX98" fmla="*/ 19623 w 7538114"/>
              <a:gd name="connsiteY98" fmla="*/ 4356631 h 6858000"/>
              <a:gd name="connsiteX99" fmla="*/ 20293 w 7538114"/>
              <a:gd name="connsiteY99" fmla="*/ 4339937 h 6858000"/>
              <a:gd name="connsiteX100" fmla="*/ 18752 w 7538114"/>
              <a:gd name="connsiteY100" fmla="*/ 4331435 h 6858000"/>
              <a:gd name="connsiteX101" fmla="*/ 24901 w 7538114"/>
              <a:gd name="connsiteY101" fmla="*/ 4320990 h 6858000"/>
              <a:gd name="connsiteX102" fmla="*/ 23734 w 7538114"/>
              <a:gd name="connsiteY102" fmla="*/ 4309111 h 6858000"/>
              <a:gd name="connsiteX103" fmla="*/ 29040 w 7538114"/>
              <a:gd name="connsiteY103" fmla="*/ 4263489 h 6858000"/>
              <a:gd name="connsiteX104" fmla="*/ 29429 w 7538114"/>
              <a:gd name="connsiteY104" fmla="*/ 4258775 h 6858000"/>
              <a:gd name="connsiteX105" fmla="*/ 33702 w 7538114"/>
              <a:gd name="connsiteY105" fmla="*/ 4248512 h 6858000"/>
              <a:gd name="connsiteX106" fmla="*/ 37356 w 7538114"/>
              <a:gd name="connsiteY106" fmla="*/ 4228644 h 6858000"/>
              <a:gd name="connsiteX107" fmla="*/ 50107 w 7538114"/>
              <a:gd name="connsiteY107" fmla="*/ 4193665 h 6858000"/>
              <a:gd name="connsiteX108" fmla="*/ 56192 w 7538114"/>
              <a:gd name="connsiteY108" fmla="*/ 4173105 h 6858000"/>
              <a:gd name="connsiteX109" fmla="*/ 61800 w 7538114"/>
              <a:gd name="connsiteY109" fmla="*/ 4159194 h 6858000"/>
              <a:gd name="connsiteX110" fmla="*/ 69720 w 7538114"/>
              <a:gd name="connsiteY110" fmla="*/ 4118135 h 6858000"/>
              <a:gd name="connsiteX111" fmla="*/ 80190 w 7538114"/>
              <a:gd name="connsiteY111" fmla="*/ 4047713 h 6858000"/>
              <a:gd name="connsiteX112" fmla="*/ 96666 w 7538114"/>
              <a:gd name="connsiteY112" fmla="*/ 3980780 h 6858000"/>
              <a:gd name="connsiteX113" fmla="*/ 107651 w 7538114"/>
              <a:gd name="connsiteY113" fmla="*/ 3941872 h 6858000"/>
              <a:gd name="connsiteX114" fmla="*/ 118444 w 7538114"/>
              <a:gd name="connsiteY114" fmla="*/ 3897465 h 6858000"/>
              <a:gd name="connsiteX115" fmla="*/ 134545 w 7538114"/>
              <a:gd name="connsiteY115" fmla="*/ 3811132 h 6858000"/>
              <a:gd name="connsiteX116" fmla="*/ 145381 w 7538114"/>
              <a:gd name="connsiteY116" fmla="*/ 3746540 h 6858000"/>
              <a:gd name="connsiteX117" fmla="*/ 146587 w 7538114"/>
              <a:gd name="connsiteY117" fmla="*/ 3670275 h 6858000"/>
              <a:gd name="connsiteX118" fmla="*/ 165690 w 7538114"/>
              <a:gd name="connsiteY118" fmla="*/ 3580981 h 6858000"/>
              <a:gd name="connsiteX119" fmla="*/ 163175 w 7538114"/>
              <a:gd name="connsiteY119" fmla="*/ 3570960 h 6858000"/>
              <a:gd name="connsiteX120" fmla="*/ 162665 w 7538114"/>
              <a:gd name="connsiteY120" fmla="*/ 3560693 h 6858000"/>
              <a:gd name="connsiteX121" fmla="*/ 163299 w 7538114"/>
              <a:gd name="connsiteY121" fmla="*/ 3559743 h 6858000"/>
              <a:gd name="connsiteX122" fmla="*/ 164777 w 7538114"/>
              <a:gd name="connsiteY122" fmla="*/ 3548721 h 6858000"/>
              <a:gd name="connsiteX123" fmla="*/ 163708 w 7538114"/>
              <a:gd name="connsiteY123" fmla="*/ 3545693 h 6858000"/>
              <a:gd name="connsiteX124" fmla="*/ 164286 w 7538114"/>
              <a:gd name="connsiteY124" fmla="*/ 3537938 h 6858000"/>
              <a:gd name="connsiteX125" fmla="*/ 164247 w 7538114"/>
              <a:gd name="connsiteY125" fmla="*/ 3522141 h 6858000"/>
              <a:gd name="connsiteX126" fmla="*/ 165343 w 7538114"/>
              <a:gd name="connsiteY126" fmla="*/ 3519672 h 6858000"/>
              <a:gd name="connsiteX127" fmla="*/ 167001 w 7538114"/>
              <a:gd name="connsiteY127" fmla="*/ 3496604 h 6858000"/>
              <a:gd name="connsiteX128" fmla="*/ 167547 w 7538114"/>
              <a:gd name="connsiteY128" fmla="*/ 3496517 h 6858000"/>
              <a:gd name="connsiteX129" fmla="*/ 170301 w 7538114"/>
              <a:gd name="connsiteY129" fmla="*/ 3491023 h 6858000"/>
              <a:gd name="connsiteX130" fmla="*/ 174371 w 7538114"/>
              <a:gd name="connsiteY130" fmla="*/ 3479998 h 6858000"/>
              <a:gd name="connsiteX131" fmla="*/ 190228 w 7538114"/>
              <a:gd name="connsiteY131" fmla="*/ 3457434 h 6858000"/>
              <a:gd name="connsiteX132" fmla="*/ 192016 w 7538114"/>
              <a:gd name="connsiteY132" fmla="*/ 3433411 h 6858000"/>
              <a:gd name="connsiteX133" fmla="*/ 192663 w 7538114"/>
              <a:gd name="connsiteY133" fmla="*/ 3428691 h 6858000"/>
              <a:gd name="connsiteX134" fmla="*/ 192793 w 7538114"/>
              <a:gd name="connsiteY134" fmla="*/ 3428643 h 6858000"/>
              <a:gd name="connsiteX135" fmla="*/ 193710 w 7538114"/>
              <a:gd name="connsiteY135" fmla="*/ 3423760 h 6858000"/>
              <a:gd name="connsiteX136" fmla="*/ 193839 w 7538114"/>
              <a:gd name="connsiteY136" fmla="*/ 3420085 h 6858000"/>
              <a:gd name="connsiteX137" fmla="*/ 195094 w 7538114"/>
              <a:gd name="connsiteY137" fmla="*/ 3410930 h 6858000"/>
              <a:gd name="connsiteX138" fmla="*/ 196311 w 7538114"/>
              <a:gd name="connsiteY138" fmla="*/ 3408092 h 6858000"/>
              <a:gd name="connsiteX139" fmla="*/ 197928 w 7538114"/>
              <a:gd name="connsiteY139" fmla="*/ 3407419 h 6858000"/>
              <a:gd name="connsiteX140" fmla="*/ 197881 w 7538114"/>
              <a:gd name="connsiteY140" fmla="*/ 3406520 h 6858000"/>
              <a:gd name="connsiteX141" fmla="*/ 204222 w 7538114"/>
              <a:gd name="connsiteY141" fmla="*/ 3391015 h 6858000"/>
              <a:gd name="connsiteX142" fmla="*/ 213950 w 7538114"/>
              <a:gd name="connsiteY142" fmla="*/ 3354361 h 6858000"/>
              <a:gd name="connsiteX143" fmla="*/ 217699 w 7538114"/>
              <a:gd name="connsiteY143" fmla="*/ 3332639 h 6858000"/>
              <a:gd name="connsiteX144" fmla="*/ 229963 w 7538114"/>
              <a:gd name="connsiteY144" fmla="*/ 3273935 h 6858000"/>
              <a:gd name="connsiteX145" fmla="*/ 243785 w 7538114"/>
              <a:gd name="connsiteY145" fmla="*/ 3215621 h 6858000"/>
              <a:gd name="connsiteX146" fmla="*/ 259175 w 7538114"/>
              <a:gd name="connsiteY146" fmla="*/ 3189909 h 6858000"/>
              <a:gd name="connsiteX147" fmla="*/ 259988 w 7538114"/>
              <a:gd name="connsiteY147" fmla="*/ 3186579 h 6858000"/>
              <a:gd name="connsiteX148" fmla="*/ 259980 w 7538114"/>
              <a:gd name="connsiteY148" fmla="*/ 3177264 h 6858000"/>
              <a:gd name="connsiteX149" fmla="*/ 259609 w 7538114"/>
              <a:gd name="connsiteY149" fmla="*/ 3173723 h 6858000"/>
              <a:gd name="connsiteX150" fmla="*/ 259848 w 7538114"/>
              <a:gd name="connsiteY150" fmla="*/ 3168622 h 6858000"/>
              <a:gd name="connsiteX151" fmla="*/ 259971 w 7538114"/>
              <a:gd name="connsiteY151" fmla="*/ 3168508 h 6858000"/>
              <a:gd name="connsiteX152" fmla="*/ 259966 w 7538114"/>
              <a:gd name="connsiteY152" fmla="*/ 3163706 h 6858000"/>
              <a:gd name="connsiteX153" fmla="*/ 258467 w 7538114"/>
              <a:gd name="connsiteY153" fmla="*/ 3140064 h 6858000"/>
              <a:gd name="connsiteX154" fmla="*/ 270990 w 7538114"/>
              <a:gd name="connsiteY154" fmla="*/ 3110288 h 6858000"/>
              <a:gd name="connsiteX155" fmla="*/ 273494 w 7538114"/>
              <a:gd name="connsiteY155" fmla="*/ 3097704 h 6858000"/>
              <a:gd name="connsiteX156" fmla="*/ 275456 w 7538114"/>
              <a:gd name="connsiteY156" fmla="*/ 3091047 h 6858000"/>
              <a:gd name="connsiteX157" fmla="*/ 275980 w 7538114"/>
              <a:gd name="connsiteY157" fmla="*/ 3090672 h 6858000"/>
              <a:gd name="connsiteX158" fmla="*/ 274486 w 7538114"/>
              <a:gd name="connsiteY158" fmla="*/ 3068004 h 6858000"/>
              <a:gd name="connsiteX159" fmla="*/ 275226 w 7538114"/>
              <a:gd name="connsiteY159" fmla="*/ 3065087 h 6858000"/>
              <a:gd name="connsiteX160" fmla="*/ 273050 w 7538114"/>
              <a:gd name="connsiteY160" fmla="*/ 3050191 h 6858000"/>
              <a:gd name="connsiteX161" fmla="*/ 272566 w 7538114"/>
              <a:gd name="connsiteY161" fmla="*/ 3042559 h 6858000"/>
              <a:gd name="connsiteX162" fmla="*/ 271107 w 7538114"/>
              <a:gd name="connsiteY162" fmla="*/ 3040271 h 6858000"/>
              <a:gd name="connsiteX163" fmla="*/ 271065 w 7538114"/>
              <a:gd name="connsiteY163" fmla="*/ 3029072 h 6858000"/>
              <a:gd name="connsiteX164" fmla="*/ 271558 w 7538114"/>
              <a:gd name="connsiteY164" fmla="*/ 3027835 h 6858000"/>
              <a:gd name="connsiteX165" fmla="*/ 268717 w 7538114"/>
              <a:gd name="connsiteY165" fmla="*/ 2964245 h 6858000"/>
              <a:gd name="connsiteX166" fmla="*/ 272511 w 7538114"/>
              <a:gd name="connsiteY166" fmla="*/ 2915772 h 6858000"/>
              <a:gd name="connsiteX167" fmla="*/ 270356 w 7538114"/>
              <a:gd name="connsiteY167" fmla="*/ 2825842 h 6858000"/>
              <a:gd name="connsiteX168" fmla="*/ 273897 w 7538114"/>
              <a:gd name="connsiteY168" fmla="*/ 2734957 h 6858000"/>
              <a:gd name="connsiteX169" fmla="*/ 274458 w 7538114"/>
              <a:gd name="connsiteY169" fmla="*/ 2636572 h 6858000"/>
              <a:gd name="connsiteX170" fmla="*/ 279157 w 7538114"/>
              <a:gd name="connsiteY170" fmla="*/ 2604260 h 6858000"/>
              <a:gd name="connsiteX171" fmla="*/ 288131 w 7538114"/>
              <a:gd name="connsiteY171" fmla="*/ 2582747 h 6858000"/>
              <a:gd name="connsiteX172" fmla="*/ 282516 w 7538114"/>
              <a:gd name="connsiteY172" fmla="*/ 2478755 h 6858000"/>
              <a:gd name="connsiteX173" fmla="*/ 287359 w 7538114"/>
              <a:gd name="connsiteY173" fmla="*/ 2451804 h 6858000"/>
              <a:gd name="connsiteX174" fmla="*/ 289577 w 7538114"/>
              <a:gd name="connsiteY174" fmla="*/ 2408801 h 6858000"/>
              <a:gd name="connsiteX175" fmla="*/ 293203 w 7538114"/>
              <a:gd name="connsiteY175" fmla="*/ 2392670 h 6858000"/>
              <a:gd name="connsiteX176" fmla="*/ 304183 w 7538114"/>
              <a:gd name="connsiteY176" fmla="*/ 2330165 h 6858000"/>
              <a:gd name="connsiteX177" fmla="*/ 310900 w 7538114"/>
              <a:gd name="connsiteY177" fmla="*/ 2276363 h 6858000"/>
              <a:gd name="connsiteX178" fmla="*/ 303909 w 7538114"/>
              <a:gd name="connsiteY178" fmla="*/ 2236310 h 6858000"/>
              <a:gd name="connsiteX179" fmla="*/ 306187 w 7538114"/>
              <a:gd name="connsiteY179" fmla="*/ 2232984 h 6858000"/>
              <a:gd name="connsiteX180" fmla="*/ 307158 w 7538114"/>
              <a:gd name="connsiteY180" fmla="*/ 2205763 h 6858000"/>
              <a:gd name="connsiteX181" fmla="*/ 304860 w 7538114"/>
              <a:gd name="connsiteY181" fmla="*/ 2145703 h 6858000"/>
              <a:gd name="connsiteX182" fmla="*/ 304273 w 7538114"/>
              <a:gd name="connsiteY182" fmla="*/ 2092533 h 6858000"/>
              <a:gd name="connsiteX183" fmla="*/ 301642 w 7538114"/>
              <a:gd name="connsiteY183" fmla="*/ 2057359 h 6858000"/>
              <a:gd name="connsiteX184" fmla="*/ 306736 w 7538114"/>
              <a:gd name="connsiteY184" fmla="*/ 2016105 h 6858000"/>
              <a:gd name="connsiteX185" fmla="*/ 316234 w 7538114"/>
              <a:gd name="connsiteY185" fmla="*/ 1983129 h 6858000"/>
              <a:gd name="connsiteX186" fmla="*/ 318238 w 7538114"/>
              <a:gd name="connsiteY186" fmla="*/ 1956745 h 6858000"/>
              <a:gd name="connsiteX187" fmla="*/ 311341 w 7538114"/>
              <a:gd name="connsiteY187" fmla="*/ 1950160 h 6858000"/>
              <a:gd name="connsiteX188" fmla="*/ 323556 w 7538114"/>
              <a:gd name="connsiteY188" fmla="*/ 1879546 h 6858000"/>
              <a:gd name="connsiteX189" fmla="*/ 326085 w 7538114"/>
              <a:gd name="connsiteY189" fmla="*/ 1854893 h 6858000"/>
              <a:gd name="connsiteX190" fmla="*/ 335058 w 7538114"/>
              <a:gd name="connsiteY190" fmla="*/ 1787684 h 6858000"/>
              <a:gd name="connsiteX191" fmla="*/ 345620 w 7538114"/>
              <a:gd name="connsiteY191" fmla="*/ 1720464 h 6858000"/>
              <a:gd name="connsiteX192" fmla="*/ 360760 w 7538114"/>
              <a:gd name="connsiteY192" fmla="*/ 1681196 h 6858000"/>
              <a:gd name="connsiteX193" fmla="*/ 368483 w 7538114"/>
              <a:gd name="connsiteY193" fmla="*/ 1625881 h 6858000"/>
              <a:gd name="connsiteX194" fmla="*/ 371077 w 7538114"/>
              <a:gd name="connsiteY194" fmla="*/ 1616704 h 6858000"/>
              <a:gd name="connsiteX195" fmla="*/ 383008 w 7538114"/>
              <a:gd name="connsiteY195" fmla="*/ 1551493 h 6858000"/>
              <a:gd name="connsiteX196" fmla="*/ 384834 w 7538114"/>
              <a:gd name="connsiteY196" fmla="*/ 1475233 h 6858000"/>
              <a:gd name="connsiteX197" fmla="*/ 418371 w 7538114"/>
              <a:gd name="connsiteY197" fmla="*/ 1380155 h 6858000"/>
              <a:gd name="connsiteX198" fmla="*/ 469641 w 7538114"/>
              <a:gd name="connsiteY198" fmla="*/ 1210871 h 6858000"/>
              <a:gd name="connsiteX199" fmla="*/ 489701 w 7538114"/>
              <a:gd name="connsiteY199" fmla="*/ 1028427 h 6858000"/>
              <a:gd name="connsiteX200" fmla="*/ 486354 w 7538114"/>
              <a:gd name="connsiteY200" fmla="*/ 980383 h 6858000"/>
              <a:gd name="connsiteX201" fmla="*/ 479762 w 7538114"/>
              <a:gd name="connsiteY201" fmla="*/ 839699 h 6858000"/>
              <a:gd name="connsiteX202" fmla="*/ 445664 w 7538114"/>
              <a:gd name="connsiteY202" fmla="*/ 696545 h 6858000"/>
              <a:gd name="connsiteX203" fmla="*/ 440047 w 7538114"/>
              <a:gd name="connsiteY203" fmla="*/ 606615 h 6858000"/>
              <a:gd name="connsiteX204" fmla="*/ 431225 w 7538114"/>
              <a:gd name="connsiteY204" fmla="*/ 563889 h 6858000"/>
              <a:gd name="connsiteX205" fmla="*/ 430803 w 7538114"/>
              <a:gd name="connsiteY205" fmla="*/ 534294 h 6858000"/>
              <a:gd name="connsiteX206" fmla="*/ 429777 w 7538114"/>
              <a:gd name="connsiteY206" fmla="*/ 516548 h 6858000"/>
              <a:gd name="connsiteX207" fmla="*/ 415090 w 7538114"/>
              <a:gd name="connsiteY207" fmla="*/ 485808 h 6858000"/>
              <a:gd name="connsiteX208" fmla="*/ 410499 w 7538114"/>
              <a:gd name="connsiteY208" fmla="*/ 369873 h 6858000"/>
              <a:gd name="connsiteX209" fmla="*/ 425314 w 7538114"/>
              <a:gd name="connsiteY209" fmla="*/ 259180 h 6858000"/>
              <a:gd name="connsiteX210" fmla="*/ 383240 w 7538114"/>
              <a:gd name="connsiteY210" fmla="*/ 94173 h 6858000"/>
              <a:gd name="connsiteX211" fmla="*/ 379938 w 7538114"/>
              <a:gd name="connsiteY211" fmla="*/ 77267 h 6858000"/>
              <a:gd name="connsiteX212" fmla="*/ 373430 w 7538114"/>
              <a:gd name="connsiteY212" fmla="*/ 3885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7538114" h="6858000">
                <a:moveTo>
                  <a:pt x="366246" y="0"/>
                </a:moveTo>
                <a:lnTo>
                  <a:pt x="2830292" y="0"/>
                </a:lnTo>
                <a:lnTo>
                  <a:pt x="3903260" y="0"/>
                </a:lnTo>
                <a:lnTo>
                  <a:pt x="4597266" y="0"/>
                </a:lnTo>
                <a:lnTo>
                  <a:pt x="7192370" y="0"/>
                </a:lnTo>
                <a:lnTo>
                  <a:pt x="7538114" y="0"/>
                </a:lnTo>
                <a:lnTo>
                  <a:pt x="7538114" y="6858000"/>
                </a:lnTo>
                <a:lnTo>
                  <a:pt x="7192370" y="6858000"/>
                </a:lnTo>
                <a:lnTo>
                  <a:pt x="4597266" y="6858000"/>
                </a:lnTo>
                <a:lnTo>
                  <a:pt x="3903260" y="6858000"/>
                </a:lnTo>
                <a:lnTo>
                  <a:pt x="2830292" y="6858000"/>
                </a:lnTo>
                <a:lnTo>
                  <a:pt x="170314" y="6858000"/>
                </a:lnTo>
                <a:cubicBezTo>
                  <a:pt x="170323" y="6857920"/>
                  <a:pt x="170332" y="6857839"/>
                  <a:pt x="170341" y="6857759"/>
                </a:cubicBezTo>
                <a:lnTo>
                  <a:pt x="173485" y="6852129"/>
                </a:lnTo>
                <a:lnTo>
                  <a:pt x="167544" y="6830335"/>
                </a:lnTo>
                <a:cubicBezTo>
                  <a:pt x="165474" y="6819600"/>
                  <a:pt x="164100" y="6808301"/>
                  <a:pt x="163472" y="6796707"/>
                </a:cubicBezTo>
                <a:cubicBezTo>
                  <a:pt x="167658" y="6794106"/>
                  <a:pt x="161711" y="6785006"/>
                  <a:pt x="160535" y="6780725"/>
                </a:cubicBezTo>
                <a:cubicBezTo>
                  <a:pt x="163268" y="6780680"/>
                  <a:pt x="164578" y="6771195"/>
                  <a:pt x="162318" y="6767829"/>
                </a:cubicBezTo>
                <a:cubicBezTo>
                  <a:pt x="152545" y="6697090"/>
                  <a:pt x="178083" y="6736894"/>
                  <a:pt x="162771" y="6694444"/>
                </a:cubicBezTo>
                <a:cubicBezTo>
                  <a:pt x="161971" y="6687342"/>
                  <a:pt x="163342" y="6682014"/>
                  <a:pt x="165604" y="6677569"/>
                </a:cubicBezTo>
                <a:lnTo>
                  <a:pt x="171255" y="6669571"/>
                </a:lnTo>
                <a:lnTo>
                  <a:pt x="169240" y="6663304"/>
                </a:lnTo>
                <a:cubicBezTo>
                  <a:pt x="169082" y="6639651"/>
                  <a:pt x="174873" y="6632678"/>
                  <a:pt x="169039" y="6618916"/>
                </a:cubicBezTo>
                <a:cubicBezTo>
                  <a:pt x="181164" y="6598580"/>
                  <a:pt x="170248" y="6605428"/>
                  <a:pt x="168392" y="6589960"/>
                </a:cubicBezTo>
                <a:cubicBezTo>
                  <a:pt x="165975" y="6577758"/>
                  <a:pt x="161323" y="6600160"/>
                  <a:pt x="160636" y="6588200"/>
                </a:cubicBezTo>
                <a:cubicBezTo>
                  <a:pt x="163766" y="6575263"/>
                  <a:pt x="154044" y="6575871"/>
                  <a:pt x="157872" y="6562416"/>
                </a:cubicBezTo>
                <a:cubicBezTo>
                  <a:pt x="165196" y="6565685"/>
                  <a:pt x="156453" y="6535866"/>
                  <a:pt x="162851" y="6534939"/>
                </a:cubicBezTo>
                <a:cubicBezTo>
                  <a:pt x="153702" y="6523511"/>
                  <a:pt x="164973" y="6517769"/>
                  <a:pt x="162153" y="6502552"/>
                </a:cubicBezTo>
                <a:cubicBezTo>
                  <a:pt x="158692" y="6495386"/>
                  <a:pt x="158098" y="6490216"/>
                  <a:pt x="161821" y="6483172"/>
                </a:cubicBezTo>
                <a:cubicBezTo>
                  <a:pt x="144969" y="6450162"/>
                  <a:pt x="161066" y="6463202"/>
                  <a:pt x="154586" y="6432309"/>
                </a:cubicBezTo>
                <a:cubicBezTo>
                  <a:pt x="147771" y="6405695"/>
                  <a:pt x="143349" y="6375524"/>
                  <a:pt x="127078" y="6349783"/>
                </a:cubicBezTo>
                <a:cubicBezTo>
                  <a:pt x="122468" y="6345058"/>
                  <a:pt x="120723" y="6333456"/>
                  <a:pt x="123181" y="6323872"/>
                </a:cubicBezTo>
                <a:cubicBezTo>
                  <a:pt x="123604" y="6322225"/>
                  <a:pt x="124138" y="6320698"/>
                  <a:pt x="124767" y="6319343"/>
                </a:cubicBezTo>
                <a:cubicBezTo>
                  <a:pt x="122278" y="6297089"/>
                  <a:pt x="111161" y="6215694"/>
                  <a:pt x="108246" y="6190348"/>
                </a:cubicBezTo>
                <a:cubicBezTo>
                  <a:pt x="114169" y="6188296"/>
                  <a:pt x="103482" y="6175479"/>
                  <a:pt x="107279" y="6167269"/>
                </a:cubicBezTo>
                <a:cubicBezTo>
                  <a:pt x="110610" y="6161389"/>
                  <a:pt x="108145" y="6156128"/>
                  <a:pt x="107883" y="6149986"/>
                </a:cubicBezTo>
                <a:cubicBezTo>
                  <a:pt x="110502" y="6141894"/>
                  <a:pt x="105773" y="6115502"/>
                  <a:pt x="102380" y="6108622"/>
                </a:cubicBezTo>
                <a:cubicBezTo>
                  <a:pt x="90593" y="6092179"/>
                  <a:pt x="99346" y="6054816"/>
                  <a:pt x="90314" y="6041155"/>
                </a:cubicBezTo>
                <a:cubicBezTo>
                  <a:pt x="88990" y="6036198"/>
                  <a:pt x="88454" y="6031348"/>
                  <a:pt x="88409" y="6026587"/>
                </a:cubicBezTo>
                <a:lnTo>
                  <a:pt x="89403" y="6013265"/>
                </a:lnTo>
                <a:lnTo>
                  <a:pt x="91927" y="6009478"/>
                </a:lnTo>
                <a:lnTo>
                  <a:pt x="91302" y="6001336"/>
                </a:lnTo>
                <a:cubicBezTo>
                  <a:pt x="91431" y="6000558"/>
                  <a:pt x="91559" y="5999781"/>
                  <a:pt x="91687" y="5999003"/>
                </a:cubicBezTo>
                <a:cubicBezTo>
                  <a:pt x="92431" y="5994547"/>
                  <a:pt x="93080" y="5990148"/>
                  <a:pt x="93336" y="5985795"/>
                </a:cubicBezTo>
                <a:cubicBezTo>
                  <a:pt x="80676" y="5991520"/>
                  <a:pt x="93430" y="5949705"/>
                  <a:pt x="83190" y="5961758"/>
                </a:cubicBezTo>
                <a:cubicBezTo>
                  <a:pt x="82399" y="5938832"/>
                  <a:pt x="72862" y="5956319"/>
                  <a:pt x="81952" y="5928761"/>
                </a:cubicBezTo>
                <a:cubicBezTo>
                  <a:pt x="79324" y="5899676"/>
                  <a:pt x="72619" y="5823590"/>
                  <a:pt x="67420" y="5787247"/>
                </a:cubicBezTo>
                <a:cubicBezTo>
                  <a:pt x="53530" y="5750058"/>
                  <a:pt x="57730" y="5736292"/>
                  <a:pt x="50760" y="5710700"/>
                </a:cubicBezTo>
                <a:cubicBezTo>
                  <a:pt x="47368" y="5660911"/>
                  <a:pt x="30723" y="5663675"/>
                  <a:pt x="42956" y="5641754"/>
                </a:cubicBezTo>
                <a:cubicBezTo>
                  <a:pt x="39970" y="5608358"/>
                  <a:pt x="24769" y="5637338"/>
                  <a:pt x="29695" y="5602326"/>
                </a:cubicBezTo>
                <a:cubicBezTo>
                  <a:pt x="27700" y="5601239"/>
                  <a:pt x="20274" y="5573144"/>
                  <a:pt x="18841" y="5570885"/>
                </a:cubicBezTo>
                <a:lnTo>
                  <a:pt x="9977" y="5543492"/>
                </a:lnTo>
                <a:lnTo>
                  <a:pt x="5255" y="5531024"/>
                </a:lnTo>
                <a:lnTo>
                  <a:pt x="5447" y="5527845"/>
                </a:lnTo>
                <a:lnTo>
                  <a:pt x="0" y="5507724"/>
                </a:lnTo>
                <a:lnTo>
                  <a:pt x="435" y="5507045"/>
                </a:lnTo>
                <a:cubicBezTo>
                  <a:pt x="1286" y="5505065"/>
                  <a:pt x="1681" y="5502734"/>
                  <a:pt x="1128" y="5499619"/>
                </a:cubicBezTo>
                <a:cubicBezTo>
                  <a:pt x="9450" y="5498516"/>
                  <a:pt x="3652" y="5495435"/>
                  <a:pt x="1291" y="5486342"/>
                </a:cubicBezTo>
                <a:cubicBezTo>
                  <a:pt x="13688" y="5482600"/>
                  <a:pt x="2464" y="5460320"/>
                  <a:pt x="7976" y="5450755"/>
                </a:cubicBezTo>
                <a:cubicBezTo>
                  <a:pt x="5962" y="5444157"/>
                  <a:pt x="4058" y="5437113"/>
                  <a:pt x="2355" y="5429732"/>
                </a:cubicBezTo>
                <a:lnTo>
                  <a:pt x="1499" y="5370432"/>
                </a:lnTo>
                <a:lnTo>
                  <a:pt x="11483" y="5308330"/>
                </a:lnTo>
                <a:cubicBezTo>
                  <a:pt x="11701" y="5285359"/>
                  <a:pt x="15408" y="5265468"/>
                  <a:pt x="12793" y="5246026"/>
                </a:cubicBezTo>
                <a:cubicBezTo>
                  <a:pt x="15678" y="5238129"/>
                  <a:pt x="16842" y="5230685"/>
                  <a:pt x="12525" y="5223468"/>
                </a:cubicBezTo>
                <a:cubicBezTo>
                  <a:pt x="13966" y="5202031"/>
                  <a:pt x="20131" y="5196842"/>
                  <a:pt x="15322" y="5183258"/>
                </a:cubicBezTo>
                <a:cubicBezTo>
                  <a:pt x="25294" y="5171214"/>
                  <a:pt x="21488" y="5170502"/>
                  <a:pt x="18633" y="5164842"/>
                </a:cubicBezTo>
                <a:cubicBezTo>
                  <a:pt x="18565" y="5164573"/>
                  <a:pt x="18496" y="5164303"/>
                  <a:pt x="18428" y="5164034"/>
                </a:cubicBezTo>
                <a:lnTo>
                  <a:pt x="19854" y="5162388"/>
                </a:lnTo>
                <a:lnTo>
                  <a:pt x="20514" y="5158981"/>
                </a:lnTo>
                <a:lnTo>
                  <a:pt x="20089" y="5149681"/>
                </a:lnTo>
                <a:lnTo>
                  <a:pt x="19561" y="5146183"/>
                </a:lnTo>
                <a:cubicBezTo>
                  <a:pt x="19336" y="5143774"/>
                  <a:pt x="19361" y="5142173"/>
                  <a:pt x="19571" y="5141065"/>
                </a:cubicBezTo>
                <a:lnTo>
                  <a:pt x="19690" y="5140937"/>
                </a:lnTo>
                <a:cubicBezTo>
                  <a:pt x="19617" y="5139339"/>
                  <a:pt x="19544" y="5137742"/>
                  <a:pt x="19471" y="5136144"/>
                </a:cubicBezTo>
                <a:cubicBezTo>
                  <a:pt x="18832" y="5128055"/>
                  <a:pt x="17958" y="5120182"/>
                  <a:pt x="16918" y="5112689"/>
                </a:cubicBezTo>
                <a:cubicBezTo>
                  <a:pt x="23464" y="5106353"/>
                  <a:pt x="15733" y="5078666"/>
                  <a:pt x="28071" y="5081696"/>
                </a:cubicBezTo>
                <a:cubicBezTo>
                  <a:pt x="27036" y="5071588"/>
                  <a:pt x="21912" y="5065475"/>
                  <a:pt x="30005" y="5068879"/>
                </a:cubicBezTo>
                <a:cubicBezTo>
                  <a:pt x="29897" y="5065551"/>
                  <a:pt x="30585" y="5063501"/>
                  <a:pt x="31661" y="5062033"/>
                </a:cubicBezTo>
                <a:lnTo>
                  <a:pt x="32169" y="5061608"/>
                </a:lnTo>
                <a:lnTo>
                  <a:pt x="27436" y="5021480"/>
                </a:lnTo>
                <a:lnTo>
                  <a:pt x="26614" y="5013906"/>
                </a:lnTo>
                <a:lnTo>
                  <a:pt x="25056" y="5011767"/>
                </a:lnTo>
                <a:cubicBezTo>
                  <a:pt x="24110" y="5009457"/>
                  <a:pt x="23701" y="5006147"/>
                  <a:pt x="24513" y="5000592"/>
                </a:cubicBezTo>
                <a:lnTo>
                  <a:pt x="24951" y="4999307"/>
                </a:lnTo>
                <a:lnTo>
                  <a:pt x="22644" y="4990090"/>
                </a:lnTo>
                <a:cubicBezTo>
                  <a:pt x="21579" y="4987122"/>
                  <a:pt x="20222" y="4984494"/>
                  <a:pt x="18465" y="4982366"/>
                </a:cubicBezTo>
                <a:cubicBezTo>
                  <a:pt x="27858" y="4950984"/>
                  <a:pt x="19264" y="4921373"/>
                  <a:pt x="20888" y="4887310"/>
                </a:cubicBezTo>
                <a:cubicBezTo>
                  <a:pt x="17563" y="4848813"/>
                  <a:pt x="18386" y="4829570"/>
                  <a:pt x="15781" y="4807298"/>
                </a:cubicBezTo>
                <a:cubicBezTo>
                  <a:pt x="15634" y="4803627"/>
                  <a:pt x="14440" y="4773874"/>
                  <a:pt x="19649" y="4779990"/>
                </a:cubicBezTo>
                <a:cubicBezTo>
                  <a:pt x="18744" y="4746827"/>
                  <a:pt x="22869" y="4698305"/>
                  <a:pt x="21858" y="4664237"/>
                </a:cubicBezTo>
                <a:cubicBezTo>
                  <a:pt x="34232" y="4642340"/>
                  <a:pt x="11268" y="4621318"/>
                  <a:pt x="13583" y="4598607"/>
                </a:cubicBezTo>
                <a:cubicBezTo>
                  <a:pt x="2193" y="4604819"/>
                  <a:pt x="19974" y="4548010"/>
                  <a:pt x="7118" y="4546768"/>
                </a:cubicBezTo>
                <a:lnTo>
                  <a:pt x="14555" y="4522182"/>
                </a:lnTo>
                <a:lnTo>
                  <a:pt x="17290" y="4509768"/>
                </a:lnTo>
                <a:cubicBezTo>
                  <a:pt x="17884" y="4505118"/>
                  <a:pt x="18021" y="4500115"/>
                  <a:pt x="17421" y="4494586"/>
                </a:cubicBezTo>
                <a:cubicBezTo>
                  <a:pt x="12327" y="4480984"/>
                  <a:pt x="18571" y="4459805"/>
                  <a:pt x="18193" y="4440649"/>
                </a:cubicBezTo>
                <a:lnTo>
                  <a:pt x="16616" y="4431853"/>
                </a:lnTo>
                <a:lnTo>
                  <a:pt x="19246" y="4403141"/>
                </a:lnTo>
                <a:cubicBezTo>
                  <a:pt x="19372" y="4387638"/>
                  <a:pt x="19497" y="4372134"/>
                  <a:pt x="19623" y="4356631"/>
                </a:cubicBezTo>
                <a:cubicBezTo>
                  <a:pt x="19508" y="4349062"/>
                  <a:pt x="15847" y="4339045"/>
                  <a:pt x="20293" y="4339937"/>
                </a:cubicBezTo>
                <a:lnTo>
                  <a:pt x="18752" y="4331435"/>
                </a:lnTo>
                <a:cubicBezTo>
                  <a:pt x="19520" y="4328277"/>
                  <a:pt x="24070" y="4324711"/>
                  <a:pt x="24901" y="4320990"/>
                </a:cubicBezTo>
                <a:lnTo>
                  <a:pt x="23734" y="4309111"/>
                </a:lnTo>
                <a:cubicBezTo>
                  <a:pt x="24423" y="4299527"/>
                  <a:pt x="28090" y="4271878"/>
                  <a:pt x="29040" y="4263489"/>
                </a:cubicBezTo>
                <a:cubicBezTo>
                  <a:pt x="29169" y="4261918"/>
                  <a:pt x="29300" y="4260346"/>
                  <a:pt x="29429" y="4258775"/>
                </a:cubicBezTo>
                <a:lnTo>
                  <a:pt x="33702" y="4248512"/>
                </a:lnTo>
                <a:cubicBezTo>
                  <a:pt x="36933" y="4241044"/>
                  <a:pt x="39109" y="4235167"/>
                  <a:pt x="37356" y="4228644"/>
                </a:cubicBezTo>
                <a:cubicBezTo>
                  <a:pt x="41530" y="4217526"/>
                  <a:pt x="53227" y="4209759"/>
                  <a:pt x="50107" y="4193665"/>
                </a:cubicBezTo>
                <a:cubicBezTo>
                  <a:pt x="55406" y="4198550"/>
                  <a:pt x="50749" y="4175793"/>
                  <a:pt x="56192" y="4173105"/>
                </a:cubicBezTo>
                <a:cubicBezTo>
                  <a:pt x="60575" y="4171863"/>
                  <a:pt x="60184" y="4164671"/>
                  <a:pt x="61800" y="4159194"/>
                </a:cubicBezTo>
                <a:cubicBezTo>
                  <a:pt x="66276" y="4155290"/>
                  <a:pt x="70363" y="4127730"/>
                  <a:pt x="69720" y="4118135"/>
                </a:cubicBezTo>
                <a:cubicBezTo>
                  <a:pt x="65265" y="4091091"/>
                  <a:pt x="83289" y="4069336"/>
                  <a:pt x="80190" y="4047713"/>
                </a:cubicBezTo>
                <a:cubicBezTo>
                  <a:pt x="84682" y="4020435"/>
                  <a:pt x="92089" y="3998420"/>
                  <a:pt x="96666" y="3980780"/>
                </a:cubicBezTo>
                <a:cubicBezTo>
                  <a:pt x="98580" y="3977851"/>
                  <a:pt x="106155" y="3945259"/>
                  <a:pt x="107651" y="3941872"/>
                </a:cubicBezTo>
                <a:cubicBezTo>
                  <a:pt x="111761" y="3922504"/>
                  <a:pt x="112043" y="3930219"/>
                  <a:pt x="118444" y="3897465"/>
                </a:cubicBezTo>
                <a:cubicBezTo>
                  <a:pt x="124996" y="3869981"/>
                  <a:pt x="127657" y="3841768"/>
                  <a:pt x="134545" y="3811132"/>
                </a:cubicBezTo>
                <a:cubicBezTo>
                  <a:pt x="143817" y="3778601"/>
                  <a:pt x="141464" y="3759343"/>
                  <a:pt x="145381" y="3746540"/>
                </a:cubicBezTo>
                <a:cubicBezTo>
                  <a:pt x="156739" y="3719637"/>
                  <a:pt x="147664" y="3711291"/>
                  <a:pt x="146587" y="3670275"/>
                </a:cubicBezTo>
                <a:cubicBezTo>
                  <a:pt x="154134" y="3638754"/>
                  <a:pt x="151397" y="3605028"/>
                  <a:pt x="165690" y="3580981"/>
                </a:cubicBezTo>
                <a:cubicBezTo>
                  <a:pt x="164433" y="3577837"/>
                  <a:pt x="163639" y="3574469"/>
                  <a:pt x="163175" y="3570960"/>
                </a:cubicBezTo>
                <a:lnTo>
                  <a:pt x="162665" y="3560693"/>
                </a:lnTo>
                <a:lnTo>
                  <a:pt x="163299" y="3559743"/>
                </a:lnTo>
                <a:cubicBezTo>
                  <a:pt x="165039" y="3554949"/>
                  <a:pt x="165246" y="3551528"/>
                  <a:pt x="164777" y="3548721"/>
                </a:cubicBezTo>
                <a:lnTo>
                  <a:pt x="163708" y="3545693"/>
                </a:lnTo>
                <a:lnTo>
                  <a:pt x="164286" y="3537938"/>
                </a:lnTo>
                <a:cubicBezTo>
                  <a:pt x="164273" y="3532672"/>
                  <a:pt x="164261" y="3527407"/>
                  <a:pt x="164247" y="3522141"/>
                </a:cubicBezTo>
                <a:lnTo>
                  <a:pt x="165343" y="3519672"/>
                </a:lnTo>
                <a:lnTo>
                  <a:pt x="167001" y="3496604"/>
                </a:lnTo>
                <a:lnTo>
                  <a:pt x="167547" y="3496517"/>
                </a:lnTo>
                <a:cubicBezTo>
                  <a:pt x="168811" y="3495796"/>
                  <a:pt x="169814" y="3494272"/>
                  <a:pt x="170301" y="3491023"/>
                </a:cubicBezTo>
                <a:cubicBezTo>
                  <a:pt x="177219" y="3499391"/>
                  <a:pt x="173541" y="3490314"/>
                  <a:pt x="174371" y="3479998"/>
                </a:cubicBezTo>
                <a:cubicBezTo>
                  <a:pt x="185299" y="3490692"/>
                  <a:pt x="183023" y="3459350"/>
                  <a:pt x="190228" y="3457434"/>
                </a:cubicBezTo>
                <a:cubicBezTo>
                  <a:pt x="190591" y="3449617"/>
                  <a:pt x="191174" y="3441542"/>
                  <a:pt x="192016" y="3433411"/>
                </a:cubicBezTo>
                <a:lnTo>
                  <a:pt x="192663" y="3428691"/>
                </a:lnTo>
                <a:cubicBezTo>
                  <a:pt x="192706" y="3428676"/>
                  <a:pt x="192750" y="3428659"/>
                  <a:pt x="192793" y="3428643"/>
                </a:cubicBezTo>
                <a:cubicBezTo>
                  <a:pt x="193186" y="3427720"/>
                  <a:pt x="193494" y="3426206"/>
                  <a:pt x="193710" y="3423760"/>
                </a:cubicBezTo>
                <a:cubicBezTo>
                  <a:pt x="193753" y="3422535"/>
                  <a:pt x="193797" y="3421310"/>
                  <a:pt x="193839" y="3420085"/>
                </a:cubicBezTo>
                <a:lnTo>
                  <a:pt x="195094" y="3410930"/>
                </a:lnTo>
                <a:lnTo>
                  <a:pt x="196311" y="3408092"/>
                </a:lnTo>
                <a:lnTo>
                  <a:pt x="197928" y="3407419"/>
                </a:lnTo>
                <a:cubicBezTo>
                  <a:pt x="197912" y="3407119"/>
                  <a:pt x="197897" y="3406820"/>
                  <a:pt x="197881" y="3406520"/>
                </a:cubicBezTo>
                <a:cubicBezTo>
                  <a:pt x="196231" y="3399306"/>
                  <a:pt x="192821" y="3396220"/>
                  <a:pt x="204222" y="3391015"/>
                </a:cubicBezTo>
                <a:cubicBezTo>
                  <a:pt x="202162" y="3374996"/>
                  <a:pt x="208811" y="3373934"/>
                  <a:pt x="213950" y="3354361"/>
                </a:cubicBezTo>
                <a:cubicBezTo>
                  <a:pt x="211218" y="3344737"/>
                  <a:pt x="213619" y="3338360"/>
                  <a:pt x="217699" y="3332639"/>
                </a:cubicBezTo>
                <a:cubicBezTo>
                  <a:pt x="218717" y="3312409"/>
                  <a:pt x="225688" y="3295747"/>
                  <a:pt x="229963" y="3273935"/>
                </a:cubicBezTo>
                <a:cubicBezTo>
                  <a:pt x="228293" y="3248488"/>
                  <a:pt x="239257" y="3238943"/>
                  <a:pt x="243785" y="3215621"/>
                </a:cubicBezTo>
                <a:cubicBezTo>
                  <a:pt x="237893" y="3192522"/>
                  <a:pt x="253940" y="3201000"/>
                  <a:pt x="259175" y="3189909"/>
                </a:cubicBezTo>
                <a:lnTo>
                  <a:pt x="259988" y="3186579"/>
                </a:lnTo>
                <a:lnTo>
                  <a:pt x="259980" y="3177264"/>
                </a:lnTo>
                <a:lnTo>
                  <a:pt x="259609" y="3173723"/>
                </a:lnTo>
                <a:cubicBezTo>
                  <a:pt x="259490" y="3171299"/>
                  <a:pt x="259588" y="3169704"/>
                  <a:pt x="259848" y="3168622"/>
                </a:cubicBezTo>
                <a:lnTo>
                  <a:pt x="259971" y="3168508"/>
                </a:lnTo>
                <a:cubicBezTo>
                  <a:pt x="259969" y="3166907"/>
                  <a:pt x="259968" y="3165307"/>
                  <a:pt x="259966" y="3163706"/>
                </a:cubicBezTo>
                <a:cubicBezTo>
                  <a:pt x="259691" y="3155577"/>
                  <a:pt x="259171" y="3147642"/>
                  <a:pt x="258467" y="3140064"/>
                </a:cubicBezTo>
                <a:cubicBezTo>
                  <a:pt x="265286" y="3134408"/>
                  <a:pt x="258805" y="3106027"/>
                  <a:pt x="270990" y="3110288"/>
                </a:cubicBezTo>
                <a:cubicBezTo>
                  <a:pt x="270407" y="3100106"/>
                  <a:pt x="265565" y="3093497"/>
                  <a:pt x="273494" y="3097704"/>
                </a:cubicBezTo>
                <a:cubicBezTo>
                  <a:pt x="273534" y="3094376"/>
                  <a:pt x="274313" y="3092401"/>
                  <a:pt x="275456" y="3091047"/>
                </a:cubicBezTo>
                <a:lnTo>
                  <a:pt x="275980" y="3090672"/>
                </a:lnTo>
                <a:lnTo>
                  <a:pt x="274486" y="3068004"/>
                </a:lnTo>
                <a:lnTo>
                  <a:pt x="275226" y="3065087"/>
                </a:lnTo>
                <a:lnTo>
                  <a:pt x="273050" y="3050191"/>
                </a:lnTo>
                <a:cubicBezTo>
                  <a:pt x="272889" y="3047647"/>
                  <a:pt x="272728" y="3045103"/>
                  <a:pt x="272566" y="3042559"/>
                </a:cubicBezTo>
                <a:lnTo>
                  <a:pt x="271107" y="3040271"/>
                </a:lnTo>
                <a:cubicBezTo>
                  <a:pt x="270265" y="3037872"/>
                  <a:pt x="270006" y="3034528"/>
                  <a:pt x="271065" y="3029072"/>
                </a:cubicBezTo>
                <a:lnTo>
                  <a:pt x="271558" y="3027835"/>
                </a:lnTo>
                <a:cubicBezTo>
                  <a:pt x="270688" y="3024705"/>
                  <a:pt x="268559" y="2982922"/>
                  <a:pt x="268717" y="2964245"/>
                </a:cubicBezTo>
                <a:cubicBezTo>
                  <a:pt x="279502" y="2933904"/>
                  <a:pt x="269365" y="2949568"/>
                  <a:pt x="272511" y="2915772"/>
                </a:cubicBezTo>
                <a:cubicBezTo>
                  <a:pt x="272017" y="2877552"/>
                  <a:pt x="270125" y="2850992"/>
                  <a:pt x="270356" y="2825842"/>
                </a:cubicBezTo>
                <a:cubicBezTo>
                  <a:pt x="269433" y="2814032"/>
                  <a:pt x="268938" y="2727859"/>
                  <a:pt x="273897" y="2734957"/>
                </a:cubicBezTo>
                <a:cubicBezTo>
                  <a:pt x="264242" y="2698391"/>
                  <a:pt x="277769" y="2677127"/>
                  <a:pt x="274458" y="2636572"/>
                </a:cubicBezTo>
                <a:cubicBezTo>
                  <a:pt x="287792" y="2615986"/>
                  <a:pt x="275829" y="2626668"/>
                  <a:pt x="279157" y="2604260"/>
                </a:cubicBezTo>
                <a:cubicBezTo>
                  <a:pt x="279270" y="2587221"/>
                  <a:pt x="288019" y="2599786"/>
                  <a:pt x="288131" y="2582747"/>
                </a:cubicBezTo>
                <a:cubicBezTo>
                  <a:pt x="260352" y="2545890"/>
                  <a:pt x="290145" y="2525479"/>
                  <a:pt x="282516" y="2478755"/>
                </a:cubicBezTo>
                <a:lnTo>
                  <a:pt x="287359" y="2451804"/>
                </a:lnTo>
                <a:cubicBezTo>
                  <a:pt x="285426" y="2443087"/>
                  <a:pt x="285710" y="2414879"/>
                  <a:pt x="289577" y="2408801"/>
                </a:cubicBezTo>
                <a:cubicBezTo>
                  <a:pt x="290424" y="2402768"/>
                  <a:pt x="289064" y="2396183"/>
                  <a:pt x="293203" y="2392670"/>
                </a:cubicBezTo>
                <a:cubicBezTo>
                  <a:pt x="295637" y="2379564"/>
                  <a:pt x="301233" y="2349549"/>
                  <a:pt x="304183" y="2330165"/>
                </a:cubicBezTo>
                <a:cubicBezTo>
                  <a:pt x="298973" y="2319718"/>
                  <a:pt x="309550" y="2303314"/>
                  <a:pt x="310900" y="2276363"/>
                </a:cubicBezTo>
                <a:cubicBezTo>
                  <a:pt x="304874" y="2264930"/>
                  <a:pt x="311891" y="2258198"/>
                  <a:pt x="303909" y="2236310"/>
                </a:cubicBezTo>
                <a:cubicBezTo>
                  <a:pt x="304734" y="2235412"/>
                  <a:pt x="305502" y="2234293"/>
                  <a:pt x="306187" y="2232984"/>
                </a:cubicBezTo>
                <a:cubicBezTo>
                  <a:pt x="310170" y="2225381"/>
                  <a:pt x="310605" y="2213194"/>
                  <a:pt x="307158" y="2205763"/>
                </a:cubicBezTo>
                <a:cubicBezTo>
                  <a:pt x="296601" y="2170883"/>
                  <a:pt x="306474" y="2175442"/>
                  <a:pt x="304860" y="2145703"/>
                </a:cubicBezTo>
                <a:cubicBezTo>
                  <a:pt x="304314" y="2112090"/>
                  <a:pt x="314083" y="2134724"/>
                  <a:pt x="304273" y="2092533"/>
                </a:cubicBezTo>
                <a:cubicBezTo>
                  <a:pt x="308983" y="2088154"/>
                  <a:pt x="303590" y="2066396"/>
                  <a:pt x="301642" y="2057359"/>
                </a:cubicBezTo>
                <a:cubicBezTo>
                  <a:pt x="301720" y="2041038"/>
                  <a:pt x="313213" y="2032807"/>
                  <a:pt x="306736" y="2016105"/>
                </a:cubicBezTo>
                <a:cubicBezTo>
                  <a:pt x="312847" y="2019262"/>
                  <a:pt x="310007" y="1975377"/>
                  <a:pt x="316234" y="1983129"/>
                </a:cubicBezTo>
                <a:cubicBezTo>
                  <a:pt x="322177" y="1972692"/>
                  <a:pt x="313034" y="1967129"/>
                  <a:pt x="318238" y="1956745"/>
                </a:cubicBezTo>
                <a:cubicBezTo>
                  <a:pt x="319718" y="1944884"/>
                  <a:pt x="311423" y="1963350"/>
                  <a:pt x="311341" y="1950160"/>
                </a:cubicBezTo>
                <a:lnTo>
                  <a:pt x="323556" y="1879546"/>
                </a:lnTo>
                <a:cubicBezTo>
                  <a:pt x="320263" y="1869846"/>
                  <a:pt x="322312" y="1862247"/>
                  <a:pt x="326085" y="1854893"/>
                </a:cubicBezTo>
                <a:cubicBezTo>
                  <a:pt x="325955" y="1832625"/>
                  <a:pt x="332007" y="1812578"/>
                  <a:pt x="335058" y="1787684"/>
                </a:cubicBezTo>
                <a:cubicBezTo>
                  <a:pt x="331933" y="1760490"/>
                  <a:pt x="342400" y="1747069"/>
                  <a:pt x="345620" y="1720464"/>
                </a:cubicBezTo>
                <a:cubicBezTo>
                  <a:pt x="337355" y="1693643"/>
                  <a:pt x="360215" y="1703686"/>
                  <a:pt x="360760" y="1681196"/>
                </a:cubicBezTo>
                <a:cubicBezTo>
                  <a:pt x="353923" y="1644243"/>
                  <a:pt x="368449" y="1682451"/>
                  <a:pt x="368483" y="1625881"/>
                </a:cubicBezTo>
                <a:cubicBezTo>
                  <a:pt x="367181" y="1622619"/>
                  <a:pt x="369088" y="1615868"/>
                  <a:pt x="371077" y="1616704"/>
                </a:cubicBezTo>
                <a:cubicBezTo>
                  <a:pt x="371005" y="1604306"/>
                  <a:pt x="384453" y="1569256"/>
                  <a:pt x="383008" y="1551493"/>
                </a:cubicBezTo>
                <a:cubicBezTo>
                  <a:pt x="390598" y="1517303"/>
                  <a:pt x="381821" y="1500132"/>
                  <a:pt x="384834" y="1475233"/>
                </a:cubicBezTo>
                <a:cubicBezTo>
                  <a:pt x="393221" y="1446677"/>
                  <a:pt x="400498" y="1430031"/>
                  <a:pt x="418371" y="1380155"/>
                </a:cubicBezTo>
                <a:lnTo>
                  <a:pt x="469641" y="1210871"/>
                </a:lnTo>
                <a:cubicBezTo>
                  <a:pt x="507460" y="1148093"/>
                  <a:pt x="486915" y="1066841"/>
                  <a:pt x="489701" y="1028427"/>
                </a:cubicBezTo>
                <a:cubicBezTo>
                  <a:pt x="478454" y="1012506"/>
                  <a:pt x="490925" y="999600"/>
                  <a:pt x="486354" y="980383"/>
                </a:cubicBezTo>
                <a:cubicBezTo>
                  <a:pt x="483880" y="937629"/>
                  <a:pt x="471099" y="895192"/>
                  <a:pt x="479762" y="839699"/>
                </a:cubicBezTo>
                <a:cubicBezTo>
                  <a:pt x="444550" y="814685"/>
                  <a:pt x="465776" y="749644"/>
                  <a:pt x="445664" y="696545"/>
                </a:cubicBezTo>
                <a:cubicBezTo>
                  <a:pt x="441558" y="665722"/>
                  <a:pt x="459046" y="617297"/>
                  <a:pt x="440047" y="606615"/>
                </a:cubicBezTo>
                <a:cubicBezTo>
                  <a:pt x="451675" y="592509"/>
                  <a:pt x="432892" y="579307"/>
                  <a:pt x="431225" y="563889"/>
                </a:cubicBezTo>
                <a:cubicBezTo>
                  <a:pt x="438618" y="551582"/>
                  <a:pt x="432225" y="545475"/>
                  <a:pt x="430803" y="534294"/>
                </a:cubicBezTo>
                <a:cubicBezTo>
                  <a:pt x="435364" y="529230"/>
                  <a:pt x="435126" y="519767"/>
                  <a:pt x="429777" y="516548"/>
                </a:cubicBezTo>
                <a:cubicBezTo>
                  <a:pt x="417444" y="521116"/>
                  <a:pt x="423596" y="488251"/>
                  <a:pt x="415090" y="485808"/>
                </a:cubicBezTo>
                <a:cubicBezTo>
                  <a:pt x="413316" y="466733"/>
                  <a:pt x="424116" y="383903"/>
                  <a:pt x="410499" y="369873"/>
                </a:cubicBezTo>
                <a:cubicBezTo>
                  <a:pt x="404034" y="331308"/>
                  <a:pt x="425696" y="275570"/>
                  <a:pt x="425314" y="259180"/>
                </a:cubicBezTo>
                <a:cubicBezTo>
                  <a:pt x="450188" y="242918"/>
                  <a:pt x="384634" y="163766"/>
                  <a:pt x="383240" y="94173"/>
                </a:cubicBezTo>
                <a:cubicBezTo>
                  <a:pt x="385641" y="84795"/>
                  <a:pt x="385609" y="79782"/>
                  <a:pt x="379938" y="77267"/>
                </a:cubicBezTo>
                <a:cubicBezTo>
                  <a:pt x="378301" y="68220"/>
                  <a:pt x="376144" y="54774"/>
                  <a:pt x="373430" y="38856"/>
                </a:cubicBez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ítulo 1">
            <a:extLst>
              <a:ext uri="{FF2B5EF4-FFF2-40B4-BE49-F238E27FC236}">
                <a16:creationId xmlns:a16="http://schemas.microsoft.com/office/drawing/2014/main" id="{BAAF1786-F5E8-1B46-8833-B45187EDC664}"/>
              </a:ext>
            </a:extLst>
          </p:cNvPr>
          <p:cNvSpPr>
            <a:spLocks noGrp="1"/>
          </p:cNvSpPr>
          <p:nvPr>
            <p:ph type="title"/>
          </p:nvPr>
        </p:nvSpPr>
        <p:spPr>
          <a:xfrm>
            <a:off x="5890591" y="1626528"/>
            <a:ext cx="5310116" cy="1322887"/>
          </a:xfrm>
        </p:spPr>
        <p:txBody>
          <a:bodyPr>
            <a:noAutofit/>
          </a:bodyPr>
          <a:lstStyle/>
          <a:p>
            <a:r>
              <a:rPr lang="es-MX" sz="2800" kern="100" dirty="0">
                <a:effectLst/>
                <a:latin typeface="Calibri" panose="020F0502020204030204" pitchFamily="34" charset="0"/>
                <a:ea typeface="DengXian" panose="02010600030101010101" pitchFamily="2" charset="-122"/>
                <a:cs typeface="Arial" panose="020B0604020202020204" pitchFamily="34" charset="0"/>
              </a:rPr>
              <a:t>Como resultado deseable, el programa de Diseño Sensorial pretende trastocar la hegemonía visual al reunir materiales de todas las disciplinas tradicionales del diseño, y al desafiar la forma tradicional de diseñar y articular  influencia. </a:t>
            </a:r>
            <a:br>
              <a:rPr lang="es-MX" sz="2800" kern="100" dirty="0">
                <a:effectLst/>
                <a:latin typeface="Calibri" panose="020F0502020204030204" pitchFamily="34" charset="0"/>
                <a:ea typeface="DengXian" panose="02010600030101010101" pitchFamily="2" charset="-122"/>
                <a:cs typeface="Arial" panose="020B0604020202020204" pitchFamily="34" charset="0"/>
              </a:rPr>
            </a:br>
            <a:endParaRPr lang="es-MX" sz="2800" dirty="0"/>
          </a:p>
        </p:txBody>
      </p:sp>
      <p:pic>
        <p:nvPicPr>
          <p:cNvPr id="21508" name="Picture 4" descr="Diseño Sensorial y Dirección Creativa – IBERO: Departamento de Diseño">
            <a:extLst>
              <a:ext uri="{FF2B5EF4-FFF2-40B4-BE49-F238E27FC236}">
                <a16:creationId xmlns:a16="http://schemas.microsoft.com/office/drawing/2014/main" id="{E6E72632-8BE2-B246-B271-A0DF9B2F8B4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95514" y="675564"/>
            <a:ext cx="3677978" cy="5516967"/>
          </a:xfrm>
          <a:prstGeom prst="rect">
            <a:avLst/>
          </a:prstGeom>
          <a:noFill/>
          <a:extLst>
            <a:ext uri="{909E8E84-426E-40DD-AFC4-6F175D3DCCD1}">
              <a14:hiddenFill xmlns:a14="http://schemas.microsoft.com/office/drawing/2010/main">
                <a:solidFill>
                  <a:srgbClr val="FFFFFF"/>
                </a:solidFill>
              </a14:hiddenFill>
            </a:ext>
          </a:extLst>
        </p:spPr>
      </p:pic>
      <p:sp>
        <p:nvSpPr>
          <p:cNvPr id="3" name="Marcador de contenido 2">
            <a:extLst>
              <a:ext uri="{FF2B5EF4-FFF2-40B4-BE49-F238E27FC236}">
                <a16:creationId xmlns:a16="http://schemas.microsoft.com/office/drawing/2014/main" id="{1406A746-BB86-4B49-A128-2C9611D3B537}"/>
              </a:ext>
            </a:extLst>
          </p:cNvPr>
          <p:cNvSpPr>
            <a:spLocks noGrp="1"/>
          </p:cNvSpPr>
          <p:nvPr>
            <p:ph idx="1"/>
          </p:nvPr>
        </p:nvSpPr>
        <p:spPr>
          <a:xfrm>
            <a:off x="5867400" y="3930137"/>
            <a:ext cx="5310116" cy="3908585"/>
          </a:xfrm>
        </p:spPr>
        <p:txBody>
          <a:bodyPr>
            <a:normAutofit/>
          </a:bodyPr>
          <a:lstStyle/>
          <a:p>
            <a:pPr marL="0" indent="0">
              <a:buNone/>
            </a:pPr>
            <a:r>
              <a:rPr lang="es-MX" sz="2000" kern="100" dirty="0">
                <a:effectLst/>
                <a:latin typeface="Calibri" panose="020F0502020204030204" pitchFamily="34" charset="0"/>
                <a:ea typeface="DengXian" panose="02010600030101010101" pitchFamily="2" charset="-122"/>
                <a:cs typeface="Arial" panose="020B0604020202020204" pitchFamily="34" charset="0"/>
              </a:rPr>
              <a:t>Actualmente, no existe una oferta educativa similar en México; para su análisis en general, se revisaron programas de licenciatura y posgrado relacionados con Diseño Gráfico, Diseño Inclusivo, Diseño Universal, Diseño de Experiencia de Usuario y Diseño Sensorial para aclarar por qué el Diseño Sensorial es diferente y ofrece una propuesta de valor única en sí misma.</a:t>
            </a:r>
          </a:p>
          <a:p>
            <a:endParaRPr lang="es-MX" sz="2000" dirty="0"/>
          </a:p>
        </p:txBody>
      </p:sp>
    </p:spTree>
    <p:extLst>
      <p:ext uri="{BB962C8B-B14F-4D97-AF65-F5344CB8AC3E}">
        <p14:creationId xmlns:p14="http://schemas.microsoft.com/office/powerpoint/2010/main" val="623570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FCFB47-FF03-3E42-B14B-45648B74D23A}"/>
              </a:ext>
            </a:extLst>
          </p:cNvPr>
          <p:cNvSpPr>
            <a:spLocks noGrp="1"/>
          </p:cNvSpPr>
          <p:nvPr>
            <p:ph type="title"/>
          </p:nvPr>
        </p:nvSpPr>
        <p:spPr>
          <a:xfrm>
            <a:off x="745435" y="0"/>
            <a:ext cx="10515600" cy="1325563"/>
          </a:xfrm>
        </p:spPr>
        <p:txBody>
          <a:bodyPr>
            <a:normAutofit/>
          </a:bodyPr>
          <a:lstStyle/>
          <a:p>
            <a:r>
              <a:rPr lang="es-MX" sz="3200" dirty="0"/>
              <a:t>Algunos ejemplos de Diseño Sensorial</a:t>
            </a:r>
          </a:p>
        </p:txBody>
      </p:sp>
      <p:sp>
        <p:nvSpPr>
          <p:cNvPr id="5" name="CuadroTexto 4">
            <a:extLst>
              <a:ext uri="{FF2B5EF4-FFF2-40B4-BE49-F238E27FC236}">
                <a16:creationId xmlns:a16="http://schemas.microsoft.com/office/drawing/2014/main" id="{23B11F03-B081-3E48-8C4A-1E92F8363804}"/>
              </a:ext>
            </a:extLst>
          </p:cNvPr>
          <p:cNvSpPr txBox="1"/>
          <p:nvPr/>
        </p:nvSpPr>
        <p:spPr>
          <a:xfrm>
            <a:off x="2438400" y="5807631"/>
            <a:ext cx="6096000" cy="369332"/>
          </a:xfrm>
          <a:prstGeom prst="rect">
            <a:avLst/>
          </a:prstGeom>
          <a:noFill/>
        </p:spPr>
        <p:txBody>
          <a:bodyPr wrap="square">
            <a:spAutoFit/>
          </a:bodyPr>
          <a:lstStyle/>
          <a:p>
            <a:r>
              <a:rPr lang="es-MX" dirty="0"/>
              <a:t>https://youtu.be/DziZamGvqzw</a:t>
            </a:r>
          </a:p>
        </p:txBody>
      </p:sp>
      <p:sp>
        <p:nvSpPr>
          <p:cNvPr id="7" name="CuadroTexto 6">
            <a:extLst>
              <a:ext uri="{FF2B5EF4-FFF2-40B4-BE49-F238E27FC236}">
                <a16:creationId xmlns:a16="http://schemas.microsoft.com/office/drawing/2014/main" id="{60A5F8AA-8841-6041-9362-60A687AE67A8}"/>
              </a:ext>
            </a:extLst>
          </p:cNvPr>
          <p:cNvSpPr txBox="1"/>
          <p:nvPr/>
        </p:nvSpPr>
        <p:spPr>
          <a:xfrm>
            <a:off x="2438400" y="6211669"/>
            <a:ext cx="6096000" cy="646331"/>
          </a:xfrm>
          <a:prstGeom prst="rect">
            <a:avLst/>
          </a:prstGeom>
          <a:noFill/>
        </p:spPr>
        <p:txBody>
          <a:bodyPr wrap="square">
            <a:spAutoFit/>
          </a:bodyPr>
          <a:lstStyle/>
          <a:p>
            <a:r>
              <a:rPr lang="es-MX" dirty="0"/>
              <a:t>https://uxdesign.cc/multi-sensory-design-can-help-you-create-memorable-designs-95dfc0f58da5</a:t>
            </a:r>
          </a:p>
        </p:txBody>
      </p:sp>
      <p:pic>
        <p:nvPicPr>
          <p:cNvPr id="8" name="Imagen 7">
            <a:extLst>
              <a:ext uri="{FF2B5EF4-FFF2-40B4-BE49-F238E27FC236}">
                <a16:creationId xmlns:a16="http://schemas.microsoft.com/office/drawing/2014/main" id="{E6B615DA-1AA8-E944-8DB2-A68AAC276EBC}"/>
              </a:ext>
            </a:extLst>
          </p:cNvPr>
          <p:cNvPicPr>
            <a:picLocks noChangeAspect="1"/>
          </p:cNvPicPr>
          <p:nvPr/>
        </p:nvPicPr>
        <p:blipFill>
          <a:blip r:embed="rId2"/>
          <a:stretch>
            <a:fillRect/>
          </a:stretch>
        </p:blipFill>
        <p:spPr>
          <a:xfrm>
            <a:off x="2994990" y="1414896"/>
            <a:ext cx="7539659" cy="4897003"/>
          </a:xfrm>
          <a:prstGeom prst="rect">
            <a:avLst/>
          </a:prstGeom>
        </p:spPr>
      </p:pic>
    </p:spTree>
    <p:extLst>
      <p:ext uri="{BB962C8B-B14F-4D97-AF65-F5344CB8AC3E}">
        <p14:creationId xmlns:p14="http://schemas.microsoft.com/office/powerpoint/2010/main" val="21915675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9A6174-5A4C-FA48-BFD5-10FEBFA1F2D6}"/>
              </a:ext>
            </a:extLst>
          </p:cNvPr>
          <p:cNvSpPr>
            <a:spLocks noGrp="1"/>
          </p:cNvSpPr>
          <p:nvPr>
            <p:ph type="title"/>
          </p:nvPr>
        </p:nvSpPr>
        <p:spPr/>
        <p:txBody>
          <a:bodyPr/>
          <a:lstStyle/>
          <a:p>
            <a:endParaRPr lang="es-MX"/>
          </a:p>
        </p:txBody>
      </p:sp>
      <p:pic>
        <p:nvPicPr>
          <p:cNvPr id="4" name="Imagen 3">
            <a:extLst>
              <a:ext uri="{FF2B5EF4-FFF2-40B4-BE49-F238E27FC236}">
                <a16:creationId xmlns:a16="http://schemas.microsoft.com/office/drawing/2014/main" id="{E4790F51-CB5F-E74D-9013-BC92001A974C}"/>
              </a:ext>
            </a:extLst>
          </p:cNvPr>
          <p:cNvPicPr>
            <a:picLocks noChangeAspect="1"/>
          </p:cNvPicPr>
          <p:nvPr/>
        </p:nvPicPr>
        <p:blipFill>
          <a:blip r:embed="rId2"/>
          <a:stretch>
            <a:fillRect/>
          </a:stretch>
        </p:blipFill>
        <p:spPr>
          <a:xfrm>
            <a:off x="1651000" y="355600"/>
            <a:ext cx="8890000" cy="6146800"/>
          </a:xfrm>
          <a:prstGeom prst="rect">
            <a:avLst/>
          </a:prstGeom>
        </p:spPr>
      </p:pic>
    </p:spTree>
    <p:extLst>
      <p:ext uri="{BB962C8B-B14F-4D97-AF65-F5344CB8AC3E}">
        <p14:creationId xmlns:p14="http://schemas.microsoft.com/office/powerpoint/2010/main" val="34272115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F97F2FB-F645-BF40-9910-6B5F77E7F36A}"/>
              </a:ext>
            </a:extLst>
          </p:cNvPr>
          <p:cNvSpPr>
            <a:spLocks noGrp="1"/>
          </p:cNvSpPr>
          <p:nvPr>
            <p:ph type="title"/>
          </p:nvPr>
        </p:nvSpPr>
        <p:spPr/>
        <p:txBody>
          <a:bodyPr/>
          <a:lstStyle/>
          <a:p>
            <a:endParaRPr lang="es-MX"/>
          </a:p>
        </p:txBody>
      </p:sp>
      <p:pic>
        <p:nvPicPr>
          <p:cNvPr id="4" name="Picture 2">
            <a:extLst>
              <a:ext uri="{FF2B5EF4-FFF2-40B4-BE49-F238E27FC236}">
                <a16:creationId xmlns:a16="http://schemas.microsoft.com/office/drawing/2014/main" id="{2FC2C9A9-A129-A64E-BF4B-077DBC00EE9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92643" y="598203"/>
            <a:ext cx="6780700" cy="5085525"/>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20A79503-C806-8549-8CCC-E898EE69B298}"/>
              </a:ext>
            </a:extLst>
          </p:cNvPr>
          <p:cNvSpPr txBox="1"/>
          <p:nvPr/>
        </p:nvSpPr>
        <p:spPr>
          <a:xfrm>
            <a:off x="3266443" y="5846544"/>
            <a:ext cx="4230197" cy="646331"/>
          </a:xfrm>
          <a:prstGeom prst="rect">
            <a:avLst/>
          </a:prstGeom>
          <a:noFill/>
        </p:spPr>
        <p:txBody>
          <a:bodyPr wrap="none" rtlCol="0">
            <a:spAutoFit/>
          </a:bodyPr>
          <a:lstStyle/>
          <a:p>
            <a:r>
              <a:rPr lang="en-US" sz="1800" b="0" i="0" kern="1200" dirty="0" err="1">
                <a:solidFill>
                  <a:schemeClr val="tx1">
                    <a:lumMod val="50000"/>
                    <a:lumOff val="50000"/>
                  </a:schemeClr>
                </a:solidFill>
                <a:effectLst/>
                <a:latin typeface="+mj-lt"/>
                <a:ea typeface="+mj-ea"/>
                <a:cs typeface="+mj-cs"/>
              </a:rPr>
              <a:t>Moooi</a:t>
            </a:r>
            <a:r>
              <a:rPr lang="en-US" sz="1800" b="0" i="0" kern="1200" dirty="0">
                <a:solidFill>
                  <a:schemeClr val="tx1">
                    <a:lumMod val="50000"/>
                    <a:lumOff val="50000"/>
                  </a:schemeClr>
                </a:solidFill>
                <a:effectLst/>
                <a:latin typeface="+mj-lt"/>
                <a:ea typeface="+mj-ea"/>
                <a:cs typeface="+mj-cs"/>
              </a:rPr>
              <a:t> Exhibition, Milan Design Week 2018.</a:t>
            </a:r>
            <a:endParaRPr lang="en-US" sz="1800" kern="1200" dirty="0">
              <a:solidFill>
                <a:schemeClr val="tx1">
                  <a:lumMod val="50000"/>
                  <a:lumOff val="50000"/>
                </a:schemeClr>
              </a:solidFill>
              <a:latin typeface="+mj-lt"/>
              <a:ea typeface="+mj-ea"/>
              <a:cs typeface="+mj-cs"/>
            </a:endParaRPr>
          </a:p>
          <a:p>
            <a:endParaRPr lang="es-MX" dirty="0"/>
          </a:p>
        </p:txBody>
      </p:sp>
    </p:spTree>
    <p:extLst>
      <p:ext uri="{BB962C8B-B14F-4D97-AF65-F5344CB8AC3E}">
        <p14:creationId xmlns:p14="http://schemas.microsoft.com/office/powerpoint/2010/main" val="7091801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CF183BC5-378F-0247-B4C1-C3EB58A7D7DC}"/>
              </a:ext>
            </a:extLst>
          </p:cNvPr>
          <p:cNvPicPr>
            <a:picLocks noChangeAspect="1"/>
          </p:cNvPicPr>
          <p:nvPr/>
        </p:nvPicPr>
        <p:blipFill>
          <a:blip r:embed="rId2"/>
          <a:stretch>
            <a:fillRect/>
          </a:stretch>
        </p:blipFill>
        <p:spPr>
          <a:xfrm>
            <a:off x="1825215" y="571006"/>
            <a:ext cx="8541569" cy="5605957"/>
          </a:xfrm>
          <a:prstGeom prst="rect">
            <a:avLst/>
          </a:prstGeom>
        </p:spPr>
      </p:pic>
      <p:sp>
        <p:nvSpPr>
          <p:cNvPr id="6" name="CuadroTexto 5">
            <a:extLst>
              <a:ext uri="{FF2B5EF4-FFF2-40B4-BE49-F238E27FC236}">
                <a16:creationId xmlns:a16="http://schemas.microsoft.com/office/drawing/2014/main" id="{97FF9A00-C1A2-0C46-95AC-D0A6066FBC98}"/>
              </a:ext>
            </a:extLst>
          </p:cNvPr>
          <p:cNvSpPr txBox="1"/>
          <p:nvPr/>
        </p:nvSpPr>
        <p:spPr>
          <a:xfrm>
            <a:off x="3154017" y="6492875"/>
            <a:ext cx="6096000" cy="261610"/>
          </a:xfrm>
          <a:prstGeom prst="rect">
            <a:avLst/>
          </a:prstGeom>
          <a:noFill/>
        </p:spPr>
        <p:txBody>
          <a:bodyPr wrap="square">
            <a:spAutoFit/>
          </a:bodyPr>
          <a:lstStyle/>
          <a:p>
            <a:r>
              <a:rPr lang="es-MX" sz="1050" dirty="0"/>
              <a:t>https://hoteldesigns.net/industry-news/industry-insight-multi-sensory-design-in-hotel-bathrooms/</a:t>
            </a:r>
          </a:p>
        </p:txBody>
      </p:sp>
    </p:spTree>
    <p:extLst>
      <p:ext uri="{BB962C8B-B14F-4D97-AF65-F5344CB8AC3E}">
        <p14:creationId xmlns:p14="http://schemas.microsoft.com/office/powerpoint/2010/main" val="2992545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7FF47CB7-972F-479F-A36D-9E72D26EC8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7" name="Freeform: Shape 2056">
            <a:extLst>
              <a:ext uri="{FF2B5EF4-FFF2-40B4-BE49-F238E27FC236}">
                <a16:creationId xmlns:a16="http://schemas.microsoft.com/office/drawing/2014/main" id="{0D153B68-5844-490D-8E67-F616D6D72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766176" cy="2061837"/>
          </a:xfrm>
          <a:custGeom>
            <a:avLst/>
            <a:gdLst>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13657 w 10768629"/>
              <a:gd name="connsiteY144" fmla="*/ 1730706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84330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0768629" h="1978172">
                <a:moveTo>
                  <a:pt x="0" y="0"/>
                </a:moveTo>
                <a:lnTo>
                  <a:pt x="10768629" y="0"/>
                </a:lnTo>
                <a:lnTo>
                  <a:pt x="10733254" y="31439"/>
                </a:lnTo>
                <a:lnTo>
                  <a:pt x="10727085" y="37910"/>
                </a:lnTo>
                <a:cubicBezTo>
                  <a:pt x="10712973" y="56080"/>
                  <a:pt x="10699457" y="78430"/>
                  <a:pt x="10675953" y="68623"/>
                </a:cubicBezTo>
                <a:cubicBezTo>
                  <a:pt x="10685972" y="89202"/>
                  <a:pt x="10641629" y="69781"/>
                  <a:pt x="10637091" y="90361"/>
                </a:cubicBezTo>
                <a:cubicBezTo>
                  <a:pt x="10635214" y="107005"/>
                  <a:pt x="10621323" y="104993"/>
                  <a:pt x="10610971" y="110764"/>
                </a:cubicBezTo>
                <a:cubicBezTo>
                  <a:pt x="10603980" y="127568"/>
                  <a:pt x="10551417" y="141180"/>
                  <a:pt x="10532872" y="138028"/>
                </a:cubicBezTo>
                <a:cubicBezTo>
                  <a:pt x="10480300" y="119072"/>
                  <a:pt x="10440532" y="186296"/>
                  <a:pt x="10398558" y="172911"/>
                </a:cubicBezTo>
                <a:cubicBezTo>
                  <a:pt x="10387708" y="174114"/>
                  <a:pt x="10378792" y="177646"/>
                  <a:pt x="10371128" y="182609"/>
                </a:cubicBezTo>
                <a:lnTo>
                  <a:pt x="10352178" y="199976"/>
                </a:lnTo>
                <a:lnTo>
                  <a:pt x="10351815" y="211879"/>
                </a:lnTo>
                <a:lnTo>
                  <a:pt x="10337471" y="218661"/>
                </a:lnTo>
                <a:lnTo>
                  <a:pt x="10334625" y="222351"/>
                </a:lnTo>
                <a:cubicBezTo>
                  <a:pt x="10321108" y="225227"/>
                  <a:pt x="10278615" y="228401"/>
                  <a:pt x="10256365" y="235917"/>
                </a:cubicBezTo>
                <a:cubicBezTo>
                  <a:pt x="10218136" y="258033"/>
                  <a:pt x="10224552" y="209685"/>
                  <a:pt x="10201127" y="267448"/>
                </a:cubicBezTo>
                <a:cubicBezTo>
                  <a:pt x="10121320" y="273476"/>
                  <a:pt x="10040763" y="345580"/>
                  <a:pt x="9961218" y="326720"/>
                </a:cubicBezTo>
                <a:cubicBezTo>
                  <a:pt x="9980173" y="341621"/>
                  <a:pt x="9883038" y="318484"/>
                  <a:pt x="9859715" y="355698"/>
                </a:cubicBezTo>
                <a:cubicBezTo>
                  <a:pt x="9812822" y="367758"/>
                  <a:pt x="9752089" y="383830"/>
                  <a:pt x="9679867" y="399081"/>
                </a:cubicBezTo>
                <a:cubicBezTo>
                  <a:pt x="9618357" y="415668"/>
                  <a:pt x="9525492" y="446315"/>
                  <a:pt x="9490654" y="455225"/>
                </a:cubicBezTo>
                <a:lnTo>
                  <a:pt x="9470837" y="452539"/>
                </a:lnTo>
                <a:lnTo>
                  <a:pt x="9469082" y="454891"/>
                </a:lnTo>
                <a:cubicBezTo>
                  <a:pt x="9460057" y="461184"/>
                  <a:pt x="9453495" y="461729"/>
                  <a:pt x="9448038" y="459733"/>
                </a:cubicBezTo>
                <a:lnTo>
                  <a:pt x="9396821" y="455795"/>
                </a:lnTo>
                <a:lnTo>
                  <a:pt x="9392197" y="459796"/>
                </a:lnTo>
                <a:lnTo>
                  <a:pt x="9347994" y="464462"/>
                </a:lnTo>
                <a:cubicBezTo>
                  <a:pt x="9347959" y="465155"/>
                  <a:pt x="9347925" y="465846"/>
                  <a:pt x="9347889" y="466539"/>
                </a:cubicBezTo>
                <a:cubicBezTo>
                  <a:pt x="9346648" y="471307"/>
                  <a:pt x="9343831" y="475025"/>
                  <a:pt x="9337639" y="476654"/>
                </a:cubicBezTo>
                <a:cubicBezTo>
                  <a:pt x="9354547" y="503661"/>
                  <a:pt x="9307720" y="510631"/>
                  <a:pt x="9287964" y="513052"/>
                </a:cubicBezTo>
                <a:cubicBezTo>
                  <a:pt x="9269905" y="526173"/>
                  <a:pt x="9245386" y="544358"/>
                  <a:pt x="9229283" y="555377"/>
                </a:cubicBezTo>
                <a:lnTo>
                  <a:pt x="9220274" y="557502"/>
                </a:lnTo>
                <a:cubicBezTo>
                  <a:pt x="9220250" y="557668"/>
                  <a:pt x="9220226" y="557835"/>
                  <a:pt x="9220202" y="558001"/>
                </a:cubicBezTo>
                <a:cubicBezTo>
                  <a:pt x="9218468" y="559434"/>
                  <a:pt x="9215591" y="560497"/>
                  <a:pt x="9210908" y="561147"/>
                </a:cubicBezTo>
                <a:lnTo>
                  <a:pt x="9186374" y="565502"/>
                </a:lnTo>
                <a:lnTo>
                  <a:pt x="9181058" y="569943"/>
                </a:lnTo>
                <a:lnTo>
                  <a:pt x="9167549" y="584727"/>
                </a:lnTo>
                <a:lnTo>
                  <a:pt x="9149110" y="598906"/>
                </a:lnTo>
                <a:cubicBezTo>
                  <a:pt x="9133575" y="594395"/>
                  <a:pt x="9087390" y="636567"/>
                  <a:pt x="9078556" y="644039"/>
                </a:cubicBezTo>
                <a:lnTo>
                  <a:pt x="8996399" y="690055"/>
                </a:lnTo>
                <a:cubicBezTo>
                  <a:pt x="8913147" y="777045"/>
                  <a:pt x="8867993" y="772591"/>
                  <a:pt x="8803791" y="813860"/>
                </a:cubicBezTo>
                <a:cubicBezTo>
                  <a:pt x="8745270" y="819906"/>
                  <a:pt x="8690049" y="823612"/>
                  <a:pt x="8636202" y="848463"/>
                </a:cubicBezTo>
                <a:cubicBezTo>
                  <a:pt x="8594799" y="860014"/>
                  <a:pt x="8568613" y="864779"/>
                  <a:pt x="8555372" y="883171"/>
                </a:cubicBezTo>
                <a:lnTo>
                  <a:pt x="8507229" y="901665"/>
                </a:lnTo>
                <a:lnTo>
                  <a:pt x="8428473" y="927985"/>
                </a:lnTo>
                <a:cubicBezTo>
                  <a:pt x="8428287" y="929817"/>
                  <a:pt x="8428100" y="931648"/>
                  <a:pt x="8427914" y="933480"/>
                </a:cubicBezTo>
                <a:lnTo>
                  <a:pt x="8420327" y="941984"/>
                </a:lnTo>
                <a:lnTo>
                  <a:pt x="8394729" y="948347"/>
                </a:lnTo>
                <a:lnTo>
                  <a:pt x="8380548" y="987916"/>
                </a:lnTo>
                <a:lnTo>
                  <a:pt x="8375330" y="965444"/>
                </a:lnTo>
                <a:cubicBezTo>
                  <a:pt x="8372375" y="964202"/>
                  <a:pt x="8344433" y="977378"/>
                  <a:pt x="8340796" y="980522"/>
                </a:cubicBezTo>
                <a:cubicBezTo>
                  <a:pt x="8328292" y="982128"/>
                  <a:pt x="8319237" y="991089"/>
                  <a:pt x="8304438" y="996739"/>
                </a:cubicBezTo>
                <a:cubicBezTo>
                  <a:pt x="8297193" y="1005683"/>
                  <a:pt x="8289328" y="1014568"/>
                  <a:pt x="8280929" y="1023089"/>
                </a:cubicBezTo>
                <a:lnTo>
                  <a:pt x="8275760" y="1027772"/>
                </a:lnTo>
                <a:lnTo>
                  <a:pt x="8275478" y="1027605"/>
                </a:lnTo>
                <a:cubicBezTo>
                  <a:pt x="8273970" y="1028076"/>
                  <a:pt x="8251461" y="1029408"/>
                  <a:pt x="8249003" y="1032033"/>
                </a:cubicBezTo>
                <a:lnTo>
                  <a:pt x="8203836" y="1037347"/>
                </a:lnTo>
                <a:cubicBezTo>
                  <a:pt x="8172789" y="1049890"/>
                  <a:pt x="8148166" y="1034625"/>
                  <a:pt x="8122936" y="1063113"/>
                </a:cubicBezTo>
                <a:cubicBezTo>
                  <a:pt x="8093850" y="1074757"/>
                  <a:pt x="8066781" y="1075350"/>
                  <a:pt x="8043658" y="1092746"/>
                </a:cubicBezTo>
                <a:cubicBezTo>
                  <a:pt x="8032157" y="1089174"/>
                  <a:pt x="8022145" y="1089998"/>
                  <a:pt x="8015351" y="1105478"/>
                </a:cubicBezTo>
                <a:cubicBezTo>
                  <a:pt x="7987544" y="1113006"/>
                  <a:pt x="7977708" y="1099152"/>
                  <a:pt x="7963145" y="1119346"/>
                </a:cubicBezTo>
                <a:cubicBezTo>
                  <a:pt x="7942622" y="1098880"/>
                  <a:pt x="7943760" y="1109516"/>
                  <a:pt x="7938145" y="1120225"/>
                </a:cubicBezTo>
                <a:lnTo>
                  <a:pt x="7937238" y="1121204"/>
                </a:lnTo>
                <a:lnTo>
                  <a:pt x="7934398" y="1118240"/>
                </a:lnTo>
                <a:lnTo>
                  <a:pt x="7918248" y="1124371"/>
                </a:lnTo>
                <a:lnTo>
                  <a:pt x="7914119" y="1127653"/>
                </a:lnTo>
                <a:cubicBezTo>
                  <a:pt x="7911201" y="1129547"/>
                  <a:pt x="7909169" y="1130331"/>
                  <a:pt x="7907658" y="1130350"/>
                </a:cubicBezTo>
                <a:lnTo>
                  <a:pt x="7907434" y="1130103"/>
                </a:lnTo>
                <a:lnTo>
                  <a:pt x="7901508" y="1133245"/>
                </a:lnTo>
                <a:cubicBezTo>
                  <a:pt x="7891644" y="1139271"/>
                  <a:pt x="7882185" y="1145815"/>
                  <a:pt x="7873287" y="1152609"/>
                </a:cubicBezTo>
                <a:cubicBezTo>
                  <a:pt x="7864672" y="1141906"/>
                  <a:pt x="7845199" y="1159242"/>
                  <a:pt x="7834833" y="1153868"/>
                </a:cubicBezTo>
                <a:lnTo>
                  <a:pt x="7828661" y="1139994"/>
                </a:lnTo>
                <a:lnTo>
                  <a:pt x="7823966" y="1143178"/>
                </a:lnTo>
                <a:lnTo>
                  <a:pt x="7815078" y="1151776"/>
                </a:lnTo>
                <a:cubicBezTo>
                  <a:pt x="7813692" y="1152943"/>
                  <a:pt x="7812687" y="1153116"/>
                  <a:pt x="7812026" y="1151522"/>
                </a:cubicBezTo>
                <a:cubicBezTo>
                  <a:pt x="7806555" y="1153054"/>
                  <a:pt x="7788673" y="1159989"/>
                  <a:pt x="7782249" y="1160970"/>
                </a:cubicBezTo>
                <a:lnTo>
                  <a:pt x="7773476" y="1157414"/>
                </a:lnTo>
                <a:lnTo>
                  <a:pt x="7769600" y="1157365"/>
                </a:lnTo>
                <a:lnTo>
                  <a:pt x="7752631" y="1172815"/>
                </a:lnTo>
                <a:lnTo>
                  <a:pt x="7739392" y="1192062"/>
                </a:lnTo>
                <a:lnTo>
                  <a:pt x="7677677" y="1216394"/>
                </a:lnTo>
                <a:lnTo>
                  <a:pt x="7586920" y="1261888"/>
                </a:lnTo>
                <a:cubicBezTo>
                  <a:pt x="7556723" y="1298911"/>
                  <a:pt x="7489187" y="1284518"/>
                  <a:pt x="7486100" y="1292563"/>
                </a:cubicBezTo>
                <a:cubicBezTo>
                  <a:pt x="7454875" y="1308356"/>
                  <a:pt x="7453335" y="1326361"/>
                  <a:pt x="7411323" y="1340732"/>
                </a:cubicBezTo>
                <a:cubicBezTo>
                  <a:pt x="7372519" y="1390006"/>
                  <a:pt x="7288617" y="1403664"/>
                  <a:pt x="7240698" y="1438832"/>
                </a:cubicBezTo>
                <a:cubicBezTo>
                  <a:pt x="7206467" y="1417136"/>
                  <a:pt x="7227555" y="1441678"/>
                  <a:pt x="7197675" y="1447530"/>
                </a:cubicBezTo>
                <a:cubicBezTo>
                  <a:pt x="7211601" y="1474927"/>
                  <a:pt x="7159483" y="1444981"/>
                  <a:pt x="7164788" y="1480293"/>
                </a:cubicBezTo>
                <a:cubicBezTo>
                  <a:pt x="7159184" y="1480240"/>
                  <a:pt x="7153584" y="1479075"/>
                  <a:pt x="7147929" y="1477641"/>
                </a:cubicBezTo>
                <a:lnTo>
                  <a:pt x="7144965" y="1476908"/>
                </a:lnTo>
                <a:lnTo>
                  <a:pt x="7134299" y="1479969"/>
                </a:lnTo>
                <a:lnTo>
                  <a:pt x="7129809" y="1473339"/>
                </a:lnTo>
                <a:lnTo>
                  <a:pt x="7112688" y="1472575"/>
                </a:lnTo>
                <a:cubicBezTo>
                  <a:pt x="7106506" y="1473449"/>
                  <a:pt x="7100123" y="1475741"/>
                  <a:pt x="7093470" y="1480300"/>
                </a:cubicBezTo>
                <a:cubicBezTo>
                  <a:pt x="7079039" y="1501274"/>
                  <a:pt x="7048991" y="1495718"/>
                  <a:pt x="7025034" y="1506934"/>
                </a:cubicBezTo>
                <a:lnTo>
                  <a:pt x="7014783" y="1515868"/>
                </a:lnTo>
                <a:lnTo>
                  <a:pt x="6979706" y="1523511"/>
                </a:lnTo>
                <a:lnTo>
                  <a:pt x="6977890" y="1525793"/>
                </a:lnTo>
                <a:cubicBezTo>
                  <a:pt x="6971996" y="1527914"/>
                  <a:pt x="6959488" y="1529941"/>
                  <a:pt x="6944339" y="1536237"/>
                </a:cubicBezTo>
                <a:lnTo>
                  <a:pt x="6886996" y="1563569"/>
                </a:lnTo>
                <a:lnTo>
                  <a:pt x="6874510" y="1558469"/>
                </a:lnTo>
                <a:lnTo>
                  <a:pt x="6871943" y="1554651"/>
                </a:lnTo>
                <a:lnTo>
                  <a:pt x="6856174" y="1562024"/>
                </a:lnTo>
                <a:lnTo>
                  <a:pt x="6842321" y="1560554"/>
                </a:lnTo>
                <a:lnTo>
                  <a:pt x="6832713" y="1569357"/>
                </a:lnTo>
                <a:lnTo>
                  <a:pt x="6816351" y="1571495"/>
                </a:lnTo>
                <a:cubicBezTo>
                  <a:pt x="6810216" y="1571510"/>
                  <a:pt x="6803310" y="1571324"/>
                  <a:pt x="6795800" y="1572010"/>
                </a:cubicBezTo>
                <a:lnTo>
                  <a:pt x="6777546" y="1568661"/>
                </a:lnTo>
                <a:lnTo>
                  <a:pt x="6751528" y="1574143"/>
                </a:lnTo>
                <a:cubicBezTo>
                  <a:pt x="6731455" y="1578562"/>
                  <a:pt x="6712054" y="1582098"/>
                  <a:pt x="6691966" y="1582255"/>
                </a:cubicBezTo>
                <a:cubicBezTo>
                  <a:pt x="6677921" y="1590738"/>
                  <a:pt x="6663787" y="1595441"/>
                  <a:pt x="6646941" y="1588471"/>
                </a:cubicBezTo>
                <a:cubicBezTo>
                  <a:pt x="6605135" y="1597971"/>
                  <a:pt x="6598373" y="1612583"/>
                  <a:pt x="6568576" y="1606488"/>
                </a:cubicBezTo>
                <a:cubicBezTo>
                  <a:pt x="6562510" y="1614734"/>
                  <a:pt x="6558067" y="1619360"/>
                  <a:pt x="6554358" y="1621701"/>
                </a:cubicBezTo>
                <a:cubicBezTo>
                  <a:pt x="6543227" y="1628727"/>
                  <a:pt x="6538724" y="1615196"/>
                  <a:pt x="6516968" y="1617195"/>
                </a:cubicBezTo>
                <a:cubicBezTo>
                  <a:pt x="6493173" y="1617368"/>
                  <a:pt x="6528193" y="1598652"/>
                  <a:pt x="6506479" y="1602227"/>
                </a:cubicBezTo>
                <a:cubicBezTo>
                  <a:pt x="6486674" y="1613929"/>
                  <a:pt x="6478484" y="1593997"/>
                  <a:pt x="6458436" y="1607332"/>
                </a:cubicBezTo>
                <a:cubicBezTo>
                  <a:pt x="6471168" y="1620800"/>
                  <a:pt x="6410323" y="1615478"/>
                  <a:pt x="6414786" y="1628815"/>
                </a:cubicBezTo>
                <a:cubicBezTo>
                  <a:pt x="6385942" y="1615041"/>
                  <a:pt x="6386569" y="1640238"/>
                  <a:pt x="6357085" y="1640846"/>
                </a:cubicBezTo>
                <a:cubicBezTo>
                  <a:pt x="6341163" y="1636809"/>
                  <a:pt x="6331497" y="1637754"/>
                  <a:pt x="6322636" y="1648213"/>
                </a:cubicBezTo>
                <a:cubicBezTo>
                  <a:pt x="6248448" y="1627802"/>
                  <a:pt x="6286748" y="1654976"/>
                  <a:pt x="6226172" y="1654676"/>
                </a:cubicBezTo>
                <a:lnTo>
                  <a:pt x="6221217" y="1654506"/>
                </a:lnTo>
                <a:lnTo>
                  <a:pt x="6204956" y="1664280"/>
                </a:lnTo>
                <a:cubicBezTo>
                  <a:pt x="6204728" y="1665114"/>
                  <a:pt x="6204498" y="1665947"/>
                  <a:pt x="6204270" y="1666782"/>
                </a:cubicBezTo>
                <a:lnTo>
                  <a:pt x="6143810" y="1661963"/>
                </a:lnTo>
                <a:lnTo>
                  <a:pt x="6136560" y="1665728"/>
                </a:lnTo>
                <a:lnTo>
                  <a:pt x="6096155" y="1656951"/>
                </a:lnTo>
                <a:lnTo>
                  <a:pt x="6075812" y="1655422"/>
                </a:lnTo>
                <a:lnTo>
                  <a:pt x="6039495" y="1649680"/>
                </a:lnTo>
                <a:lnTo>
                  <a:pt x="6036523" y="1652121"/>
                </a:lnTo>
                <a:lnTo>
                  <a:pt x="6029328" y="1649904"/>
                </a:lnTo>
                <a:lnTo>
                  <a:pt x="6024075" y="1652779"/>
                </a:lnTo>
                <a:lnTo>
                  <a:pt x="6018085" y="1652030"/>
                </a:lnTo>
                <a:cubicBezTo>
                  <a:pt x="6006658" y="1653831"/>
                  <a:pt x="5968194" y="1662035"/>
                  <a:pt x="5955513" y="1663584"/>
                </a:cubicBezTo>
                <a:lnTo>
                  <a:pt x="5941996" y="1661326"/>
                </a:lnTo>
                <a:lnTo>
                  <a:pt x="5931789" y="1669915"/>
                </a:lnTo>
                <a:lnTo>
                  <a:pt x="5888686" y="1672175"/>
                </a:lnTo>
                <a:lnTo>
                  <a:pt x="5873794" y="1665454"/>
                </a:lnTo>
                <a:lnTo>
                  <a:pt x="5860022" y="1660635"/>
                </a:lnTo>
                <a:lnTo>
                  <a:pt x="5858237" y="1660649"/>
                </a:lnTo>
                <a:lnTo>
                  <a:pt x="5840319" y="1660798"/>
                </a:lnTo>
                <a:lnTo>
                  <a:pt x="5806984" y="1661075"/>
                </a:lnTo>
                <a:cubicBezTo>
                  <a:pt x="5785708" y="1661533"/>
                  <a:pt x="5764126" y="1662974"/>
                  <a:pt x="5742351" y="1667489"/>
                </a:cubicBezTo>
                <a:cubicBezTo>
                  <a:pt x="5659069" y="1645168"/>
                  <a:pt x="5615134" y="1706361"/>
                  <a:pt x="5521171" y="1671626"/>
                </a:cubicBezTo>
                <a:cubicBezTo>
                  <a:pt x="5491803" y="1671296"/>
                  <a:pt x="5498089" y="1662666"/>
                  <a:pt x="5457384" y="1683952"/>
                </a:cubicBezTo>
                <a:cubicBezTo>
                  <a:pt x="5356959" y="1699287"/>
                  <a:pt x="5078905" y="1774579"/>
                  <a:pt x="4950070" y="1748401"/>
                </a:cubicBezTo>
                <a:cubicBezTo>
                  <a:pt x="4918276" y="1752255"/>
                  <a:pt x="4891043" y="1756936"/>
                  <a:pt x="4872172" y="1757222"/>
                </a:cubicBezTo>
                <a:lnTo>
                  <a:pt x="4809524" y="1761033"/>
                </a:lnTo>
                <a:cubicBezTo>
                  <a:pt x="4791324" y="1772975"/>
                  <a:pt x="4777258" y="1754591"/>
                  <a:pt x="4759058" y="1766533"/>
                </a:cubicBezTo>
                <a:cubicBezTo>
                  <a:pt x="4747481" y="1770744"/>
                  <a:pt x="4734604" y="1772921"/>
                  <a:pt x="4719749" y="1771811"/>
                </a:cubicBezTo>
                <a:cubicBezTo>
                  <a:pt x="4671168" y="1780243"/>
                  <a:pt x="4634134" y="1775931"/>
                  <a:pt x="4568686" y="1786141"/>
                </a:cubicBezTo>
                <a:cubicBezTo>
                  <a:pt x="4544667" y="1777910"/>
                  <a:pt x="4432547" y="1778168"/>
                  <a:pt x="4418751" y="1796932"/>
                </a:cubicBezTo>
                <a:cubicBezTo>
                  <a:pt x="4403360" y="1801488"/>
                  <a:pt x="4385278" y="1795746"/>
                  <a:pt x="4378377" y="1815528"/>
                </a:cubicBezTo>
                <a:cubicBezTo>
                  <a:pt x="4366870" y="1839461"/>
                  <a:pt x="4337372" y="1814003"/>
                  <a:pt x="4320575" y="1832722"/>
                </a:cubicBezTo>
                <a:cubicBezTo>
                  <a:pt x="4277898" y="1857053"/>
                  <a:pt x="4243945" y="1846759"/>
                  <a:pt x="4211935" y="1860177"/>
                </a:cubicBezTo>
                <a:cubicBezTo>
                  <a:pt x="4181519" y="1859584"/>
                  <a:pt x="4171342" y="1859762"/>
                  <a:pt x="4101228" y="1868717"/>
                </a:cubicBezTo>
                <a:cubicBezTo>
                  <a:pt x="4080159" y="1876188"/>
                  <a:pt x="4039427" y="1877381"/>
                  <a:pt x="3973223" y="1881015"/>
                </a:cubicBezTo>
                <a:cubicBezTo>
                  <a:pt x="3971330" y="1884974"/>
                  <a:pt x="3952843" y="1879225"/>
                  <a:pt x="3900992" y="1880603"/>
                </a:cubicBezTo>
                <a:cubicBezTo>
                  <a:pt x="3849141" y="1881981"/>
                  <a:pt x="3740060" y="1895686"/>
                  <a:pt x="3662119" y="1889285"/>
                </a:cubicBezTo>
                <a:cubicBezTo>
                  <a:pt x="3565155" y="1881322"/>
                  <a:pt x="3613412" y="1915150"/>
                  <a:pt x="3496919" y="1873180"/>
                </a:cubicBezTo>
                <a:cubicBezTo>
                  <a:pt x="3488062" y="1895719"/>
                  <a:pt x="3474293" y="1876288"/>
                  <a:pt x="3449433" y="1889681"/>
                </a:cubicBezTo>
                <a:cubicBezTo>
                  <a:pt x="3406553" y="1891629"/>
                  <a:pt x="3413217" y="1897797"/>
                  <a:pt x="3369766" y="1916653"/>
                </a:cubicBezTo>
                <a:cubicBezTo>
                  <a:pt x="3338805" y="1929531"/>
                  <a:pt x="3289487" y="1928617"/>
                  <a:pt x="3269672" y="1938036"/>
                </a:cubicBezTo>
                <a:lnTo>
                  <a:pt x="3224897" y="1943733"/>
                </a:lnTo>
                <a:cubicBezTo>
                  <a:pt x="3188693" y="1949271"/>
                  <a:pt x="3178540" y="1909145"/>
                  <a:pt x="3161463" y="1946591"/>
                </a:cubicBezTo>
                <a:lnTo>
                  <a:pt x="3112044" y="1935614"/>
                </a:lnTo>
                <a:lnTo>
                  <a:pt x="3069716" y="1930463"/>
                </a:lnTo>
                <a:cubicBezTo>
                  <a:pt x="3049937" y="1924285"/>
                  <a:pt x="3047816" y="1925644"/>
                  <a:pt x="3005773" y="1915878"/>
                </a:cubicBezTo>
                <a:cubicBezTo>
                  <a:pt x="2978838" y="1921092"/>
                  <a:pt x="2967972" y="1927319"/>
                  <a:pt x="2897201" y="1926772"/>
                </a:cubicBezTo>
                <a:lnTo>
                  <a:pt x="2783891" y="1931749"/>
                </a:lnTo>
                <a:cubicBezTo>
                  <a:pt x="2753098" y="1932794"/>
                  <a:pt x="2731621" y="1915151"/>
                  <a:pt x="2712447" y="1933044"/>
                </a:cubicBezTo>
                <a:cubicBezTo>
                  <a:pt x="2621923" y="1990472"/>
                  <a:pt x="2637976" y="1949546"/>
                  <a:pt x="2560151" y="1963609"/>
                </a:cubicBezTo>
                <a:cubicBezTo>
                  <a:pt x="2472084" y="1973456"/>
                  <a:pt x="2423631" y="1962133"/>
                  <a:pt x="2367221" y="1971884"/>
                </a:cubicBezTo>
                <a:cubicBezTo>
                  <a:pt x="2355331" y="1950582"/>
                  <a:pt x="2295649" y="1950006"/>
                  <a:pt x="2272130" y="1961162"/>
                </a:cubicBezTo>
                <a:cubicBezTo>
                  <a:pt x="2229336" y="1964326"/>
                  <a:pt x="2232627" y="1943953"/>
                  <a:pt x="2189404" y="1978172"/>
                </a:cubicBezTo>
                <a:cubicBezTo>
                  <a:pt x="2153824" y="1968017"/>
                  <a:pt x="2114605" y="1969166"/>
                  <a:pt x="2077704" y="1965002"/>
                </a:cubicBezTo>
                <a:cubicBezTo>
                  <a:pt x="2053064" y="1962036"/>
                  <a:pt x="2051584" y="1971011"/>
                  <a:pt x="2033299" y="1969042"/>
                </a:cubicBezTo>
                <a:cubicBezTo>
                  <a:pt x="2015014" y="1967073"/>
                  <a:pt x="1998956" y="1958903"/>
                  <a:pt x="1967996" y="1953187"/>
                </a:cubicBezTo>
                <a:cubicBezTo>
                  <a:pt x="1924117" y="1970917"/>
                  <a:pt x="1915668" y="1940297"/>
                  <a:pt x="1855805" y="1926082"/>
                </a:cubicBezTo>
                <a:cubicBezTo>
                  <a:pt x="1830663" y="1943732"/>
                  <a:pt x="1810564" y="1935694"/>
                  <a:pt x="1790957" y="1919460"/>
                </a:cubicBezTo>
                <a:cubicBezTo>
                  <a:pt x="1732588" y="1924884"/>
                  <a:pt x="1679506" y="1900619"/>
                  <a:pt x="1613978" y="1891581"/>
                </a:cubicBezTo>
                <a:cubicBezTo>
                  <a:pt x="1542961" y="1912227"/>
                  <a:pt x="1506863" y="1865666"/>
                  <a:pt x="1436831" y="1856201"/>
                </a:cubicBezTo>
                <a:cubicBezTo>
                  <a:pt x="1409149" y="1862955"/>
                  <a:pt x="1416370" y="1829853"/>
                  <a:pt x="1357365" y="1832140"/>
                </a:cubicBezTo>
                <a:cubicBezTo>
                  <a:pt x="1285880" y="1811785"/>
                  <a:pt x="1273193" y="1786872"/>
                  <a:pt x="1232341" y="1785942"/>
                </a:cubicBezTo>
                <a:cubicBezTo>
                  <a:pt x="1223903" y="1792798"/>
                  <a:pt x="1160576" y="1793911"/>
                  <a:pt x="1162595" y="1784330"/>
                </a:cubicBezTo>
                <a:cubicBezTo>
                  <a:pt x="1153167" y="1787110"/>
                  <a:pt x="1122206" y="1805077"/>
                  <a:pt x="1120257" y="1789615"/>
                </a:cubicBezTo>
                <a:cubicBezTo>
                  <a:pt x="1073149" y="1786750"/>
                  <a:pt x="1034361" y="1768718"/>
                  <a:pt x="991903" y="1786741"/>
                </a:cubicBezTo>
                <a:cubicBezTo>
                  <a:pt x="966383" y="1781126"/>
                  <a:pt x="949501" y="1800915"/>
                  <a:pt x="883960" y="1809389"/>
                </a:cubicBezTo>
                <a:cubicBezTo>
                  <a:pt x="836064" y="1808194"/>
                  <a:pt x="826980" y="1826610"/>
                  <a:pt x="766531" y="1805053"/>
                </a:cubicBezTo>
                <a:cubicBezTo>
                  <a:pt x="732778" y="1801141"/>
                  <a:pt x="694055" y="1787044"/>
                  <a:pt x="669779" y="1800537"/>
                </a:cubicBezTo>
                <a:cubicBezTo>
                  <a:pt x="645252" y="1794709"/>
                  <a:pt x="563495" y="1813232"/>
                  <a:pt x="523898" y="1811085"/>
                </a:cubicBezTo>
                <a:cubicBezTo>
                  <a:pt x="457555" y="1798530"/>
                  <a:pt x="395227" y="1824052"/>
                  <a:pt x="360251" y="1830735"/>
                </a:cubicBezTo>
                <a:cubicBezTo>
                  <a:pt x="313564" y="1825583"/>
                  <a:pt x="298281" y="1811622"/>
                  <a:pt x="255207" y="1818275"/>
                </a:cubicBezTo>
                <a:cubicBezTo>
                  <a:pt x="206572" y="1839769"/>
                  <a:pt x="160277" y="1836800"/>
                  <a:pt x="101803" y="1870647"/>
                </a:cubicBezTo>
                <a:cubicBezTo>
                  <a:pt x="85849" y="1910002"/>
                  <a:pt x="27997" y="1845258"/>
                  <a:pt x="25397" y="1888443"/>
                </a:cubicBezTo>
                <a:cubicBezTo>
                  <a:pt x="19096" y="1881154"/>
                  <a:pt x="11260" y="1878398"/>
                  <a:pt x="2370" y="1878311"/>
                </a:cubicBezTo>
                <a:lnTo>
                  <a:pt x="0" y="1878785"/>
                </a:lnTo>
                <a:lnTo>
                  <a:pt x="0"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ítulo 1">
            <a:extLst>
              <a:ext uri="{FF2B5EF4-FFF2-40B4-BE49-F238E27FC236}">
                <a16:creationId xmlns:a16="http://schemas.microsoft.com/office/drawing/2014/main" id="{8150F109-3CB6-254F-B501-8F1A6F977220}"/>
              </a:ext>
            </a:extLst>
          </p:cNvPr>
          <p:cNvSpPr>
            <a:spLocks noGrp="1"/>
          </p:cNvSpPr>
          <p:nvPr>
            <p:ph type="title"/>
          </p:nvPr>
        </p:nvSpPr>
        <p:spPr>
          <a:xfrm>
            <a:off x="1137034" y="609597"/>
            <a:ext cx="9392421" cy="1330841"/>
          </a:xfrm>
        </p:spPr>
        <p:txBody>
          <a:bodyPr>
            <a:normAutofit/>
          </a:bodyPr>
          <a:lstStyle/>
          <a:p>
            <a:endParaRPr lang="es-MX"/>
          </a:p>
        </p:txBody>
      </p:sp>
      <p:sp>
        <p:nvSpPr>
          <p:cNvPr id="3" name="Marcador de contenido 2">
            <a:extLst>
              <a:ext uri="{FF2B5EF4-FFF2-40B4-BE49-F238E27FC236}">
                <a16:creationId xmlns:a16="http://schemas.microsoft.com/office/drawing/2014/main" id="{0F6D5B76-8C48-D046-912F-9B6B4645D316}"/>
              </a:ext>
            </a:extLst>
          </p:cNvPr>
          <p:cNvSpPr>
            <a:spLocks noGrp="1"/>
          </p:cNvSpPr>
          <p:nvPr>
            <p:ph idx="1"/>
          </p:nvPr>
        </p:nvSpPr>
        <p:spPr>
          <a:xfrm>
            <a:off x="1137034" y="2198362"/>
            <a:ext cx="4958966" cy="3917773"/>
          </a:xfrm>
        </p:spPr>
        <p:txBody>
          <a:bodyPr>
            <a:normAutofit/>
          </a:bodyPr>
          <a:lstStyle/>
          <a:p>
            <a:pPr marL="0" indent="0">
              <a:buNone/>
            </a:pPr>
            <a:r>
              <a:rPr lang="es-MX" sz="1700" kern="100" dirty="0">
                <a:effectLst/>
                <a:latin typeface="Calibri" panose="020F0502020204030204" pitchFamily="34" charset="0"/>
                <a:ea typeface="DengXian" panose="02010600030101010101" pitchFamily="2" charset="-122"/>
                <a:cs typeface="Arial" panose="020B0604020202020204" pitchFamily="34" charset="0"/>
              </a:rPr>
              <a:t>A partir de entonces, tal éxito llevó a la proliferación de multitud de pequeñas escuelas de diseño gráfico, con menor nivel académico-técnico, lo que provocó una gran oferta de diseñadores y la consiguiente bajada de salarios para sus graduados. Al mismo tiempo, la devastadora crisis económica de los años ochenta, cambió para siempre la forma de la industria creativa en México. Se necesitaban diseñadores gráficos, pero las empresas no podían pagar salarios altos, por lo que invertir en este tipo de formación suponía un alto riesgo. Además, tenían que competir con egresados de otros programas de diseño y arquitectura que cambiaron su campo de trabajo por el mucho más abierto del Diseño Gráfico. </a:t>
            </a:r>
          </a:p>
          <a:p>
            <a:endParaRPr lang="es-MX" sz="1700" dirty="0"/>
          </a:p>
        </p:txBody>
      </p:sp>
      <p:pic>
        <p:nvPicPr>
          <p:cNvPr id="2050" name="Picture 2" descr="10 logos mexicanos de los años 80´s que debes conocer | Paredro">
            <a:extLst>
              <a:ext uri="{FF2B5EF4-FFF2-40B4-BE49-F238E27FC236}">
                <a16:creationId xmlns:a16="http://schemas.microsoft.com/office/drawing/2014/main" id="{1D9888DC-EB12-C741-8DC1-669E7299A8B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719367" y="2622720"/>
            <a:ext cx="4788505" cy="2880303"/>
          </a:xfrm>
          <a:prstGeom prst="rect">
            <a:avLst/>
          </a:prstGeom>
          <a:noFill/>
          <a:extLst>
            <a:ext uri="{909E8E84-426E-40DD-AFC4-6F175D3DCCD1}">
              <a14:hiddenFill xmlns:a14="http://schemas.microsoft.com/office/drawing/2010/main">
                <a:solidFill>
                  <a:srgbClr val="FFFFFF"/>
                </a:solidFill>
              </a14:hiddenFill>
            </a:ext>
          </a:extLst>
        </p:spPr>
      </p:pic>
      <p:sp>
        <p:nvSpPr>
          <p:cNvPr id="2059" name="Freeform: Shape 2058">
            <a:extLst>
              <a:ext uri="{FF2B5EF4-FFF2-40B4-BE49-F238E27FC236}">
                <a16:creationId xmlns:a16="http://schemas.microsoft.com/office/drawing/2014/main" id="{9A0D773F-7A7D-4DBB-9DEA-86BB8B8F4B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381624" y="6209414"/>
            <a:ext cx="6810375" cy="648586"/>
          </a:xfrm>
          <a:custGeom>
            <a:avLst/>
            <a:gdLst>
              <a:gd name="connsiteX0" fmla="*/ 0 w 10753706"/>
              <a:gd name="connsiteY0" fmla="*/ 0 h 1027260"/>
              <a:gd name="connsiteX1" fmla="*/ 10753706 w 10753706"/>
              <a:gd name="connsiteY1" fmla="*/ 0 h 1027260"/>
              <a:gd name="connsiteX2" fmla="*/ 10748809 w 10753706"/>
              <a:gd name="connsiteY2" fmla="*/ 2522 h 1027260"/>
              <a:gd name="connsiteX3" fmla="*/ 10725330 w 10753706"/>
              <a:gd name="connsiteY3" fmla="*/ 11977 h 1027260"/>
              <a:gd name="connsiteX4" fmla="*/ 10615423 w 10753706"/>
              <a:gd name="connsiteY4" fmla="*/ 52967 h 1027260"/>
              <a:gd name="connsiteX5" fmla="*/ 10533936 w 10753706"/>
              <a:gd name="connsiteY5" fmla="*/ 53095 h 1027260"/>
              <a:gd name="connsiteX6" fmla="*/ 10466876 w 10753706"/>
              <a:gd name="connsiteY6" fmla="*/ 45180 h 1027260"/>
              <a:gd name="connsiteX7" fmla="*/ 10355090 w 10753706"/>
              <a:gd name="connsiteY7" fmla="*/ 89741 h 1027260"/>
              <a:gd name="connsiteX8" fmla="*/ 10087145 w 10753706"/>
              <a:gd name="connsiteY8" fmla="*/ 66115 h 1027260"/>
              <a:gd name="connsiteX9" fmla="*/ 10015902 w 10753706"/>
              <a:gd name="connsiteY9" fmla="*/ 76178 h 1027260"/>
              <a:gd name="connsiteX10" fmla="*/ 9806005 w 10753706"/>
              <a:gd name="connsiteY10" fmla="*/ 102435 h 1027260"/>
              <a:gd name="connsiteX11" fmla="*/ 9602583 w 10753706"/>
              <a:gd name="connsiteY11" fmla="*/ 179170 h 1027260"/>
              <a:gd name="connsiteX12" fmla="*/ 9469719 w 10753706"/>
              <a:gd name="connsiteY12" fmla="*/ 174721 h 1027260"/>
              <a:gd name="connsiteX13" fmla="*/ 9408692 w 10753706"/>
              <a:gd name="connsiteY13" fmla="*/ 189513 h 1027260"/>
              <a:gd name="connsiteX14" fmla="*/ 9364151 w 10753706"/>
              <a:gd name="connsiteY14" fmla="*/ 194072 h 1027260"/>
              <a:gd name="connsiteX15" fmla="*/ 9337751 w 10753706"/>
              <a:gd name="connsiteY15" fmla="*/ 197579 h 1027260"/>
              <a:gd name="connsiteX16" fmla="*/ 9297166 w 10753706"/>
              <a:gd name="connsiteY16" fmla="*/ 216558 h 1027260"/>
              <a:gd name="connsiteX17" fmla="*/ 9123859 w 10753706"/>
              <a:gd name="connsiteY17" fmla="*/ 237356 h 1027260"/>
              <a:gd name="connsiteX18" fmla="*/ 8950741 w 10753706"/>
              <a:gd name="connsiteY18" fmla="*/ 238020 h 1027260"/>
              <a:gd name="connsiteX19" fmla="*/ 8718236 w 10753706"/>
              <a:gd name="connsiteY19" fmla="*/ 303148 h 1027260"/>
              <a:gd name="connsiteX20" fmla="*/ 8694011 w 10753706"/>
              <a:gd name="connsiteY20" fmla="*/ 308812 h 1027260"/>
              <a:gd name="connsiteX21" fmla="*/ 8611976 w 10753706"/>
              <a:gd name="connsiteY21" fmla="*/ 324819 h 1027260"/>
              <a:gd name="connsiteX22" fmla="*/ 8562074 w 10753706"/>
              <a:gd name="connsiteY22" fmla="*/ 337971 h 1027260"/>
              <a:gd name="connsiteX23" fmla="*/ 8501724 w 10753706"/>
              <a:gd name="connsiteY23" fmla="*/ 360865 h 1027260"/>
              <a:gd name="connsiteX24" fmla="*/ 8504489 w 10753706"/>
              <a:gd name="connsiteY24" fmla="*/ 364790 h 1027260"/>
              <a:gd name="connsiteX25" fmla="*/ 8492774 w 10753706"/>
              <a:gd name="connsiteY25" fmla="*/ 366181 h 1027260"/>
              <a:gd name="connsiteX26" fmla="*/ 8466405 w 10753706"/>
              <a:gd name="connsiteY26" fmla="*/ 368724 h 1027260"/>
              <a:gd name="connsiteX27" fmla="*/ 8427069 w 10753706"/>
              <a:gd name="connsiteY27" fmla="*/ 387211 h 1027260"/>
              <a:gd name="connsiteX28" fmla="*/ 8387766 w 10753706"/>
              <a:gd name="connsiteY28" fmla="*/ 377161 h 1027260"/>
              <a:gd name="connsiteX29" fmla="*/ 8315874 w 10753706"/>
              <a:gd name="connsiteY29" fmla="*/ 395527 h 1027260"/>
              <a:gd name="connsiteX30" fmla="*/ 8274474 w 10753706"/>
              <a:gd name="connsiteY30" fmla="*/ 405112 h 1027260"/>
              <a:gd name="connsiteX31" fmla="*/ 8234664 w 10753706"/>
              <a:gd name="connsiteY31" fmla="*/ 410219 h 1027260"/>
              <a:gd name="connsiteX32" fmla="*/ 8211268 w 10753706"/>
              <a:gd name="connsiteY32" fmla="*/ 416791 h 1027260"/>
              <a:gd name="connsiteX33" fmla="*/ 8188615 w 10753706"/>
              <a:gd name="connsiteY33" fmla="*/ 421755 h 1027260"/>
              <a:gd name="connsiteX34" fmla="*/ 8179981 w 10753706"/>
              <a:gd name="connsiteY34" fmla="*/ 420402 h 1027260"/>
              <a:gd name="connsiteX35" fmla="*/ 8179307 w 10753706"/>
              <a:gd name="connsiteY35" fmla="*/ 422516 h 1027260"/>
              <a:gd name="connsiteX36" fmla="*/ 8147929 w 10753706"/>
              <a:gd name="connsiteY36" fmla="*/ 450302 h 1027260"/>
              <a:gd name="connsiteX37" fmla="*/ 8089136 w 10753706"/>
              <a:gd name="connsiteY37" fmla="*/ 465283 h 1027260"/>
              <a:gd name="connsiteX38" fmla="*/ 8049973 w 10753706"/>
              <a:gd name="connsiteY38" fmla="*/ 454121 h 1027260"/>
              <a:gd name="connsiteX39" fmla="*/ 7965913 w 10753706"/>
              <a:gd name="connsiteY39" fmla="*/ 464415 h 1027260"/>
              <a:gd name="connsiteX40" fmla="*/ 7945093 w 10753706"/>
              <a:gd name="connsiteY40" fmla="*/ 464798 h 1027260"/>
              <a:gd name="connsiteX41" fmla="*/ 7935335 w 10753706"/>
              <a:gd name="connsiteY41" fmla="*/ 462442 h 1027260"/>
              <a:gd name="connsiteX42" fmla="*/ 7904779 w 10753706"/>
              <a:gd name="connsiteY42" fmla="*/ 471429 h 1027260"/>
              <a:gd name="connsiteX43" fmla="*/ 7855604 w 10753706"/>
              <a:gd name="connsiteY43" fmla="*/ 480199 h 1027260"/>
              <a:gd name="connsiteX44" fmla="*/ 7832630 w 10753706"/>
              <a:gd name="connsiteY44" fmla="*/ 485371 h 1027260"/>
              <a:gd name="connsiteX45" fmla="*/ 7812438 w 10753706"/>
              <a:gd name="connsiteY45" fmla="*/ 485391 h 1027260"/>
              <a:gd name="connsiteX46" fmla="*/ 7701399 w 10753706"/>
              <a:gd name="connsiteY46" fmla="*/ 495197 h 1027260"/>
              <a:gd name="connsiteX47" fmla="*/ 7674778 w 10753706"/>
              <a:gd name="connsiteY47" fmla="*/ 494723 h 1027260"/>
              <a:gd name="connsiteX48" fmla="*/ 7660445 w 10753706"/>
              <a:gd name="connsiteY48" fmla="*/ 490194 h 1027260"/>
              <a:gd name="connsiteX49" fmla="*/ 7651781 w 10753706"/>
              <a:gd name="connsiteY49" fmla="*/ 493084 h 1027260"/>
              <a:gd name="connsiteX50" fmla="*/ 7584807 w 10753706"/>
              <a:gd name="connsiteY50" fmla="*/ 499490 h 1027260"/>
              <a:gd name="connsiteX51" fmla="*/ 7541324 w 10753706"/>
              <a:gd name="connsiteY51" fmla="*/ 504184 h 1027260"/>
              <a:gd name="connsiteX52" fmla="*/ 7541756 w 10753706"/>
              <a:gd name="connsiteY52" fmla="*/ 512184 h 1027260"/>
              <a:gd name="connsiteX53" fmla="*/ 7503906 w 10753706"/>
              <a:gd name="connsiteY53" fmla="*/ 518551 h 1027260"/>
              <a:gd name="connsiteX54" fmla="*/ 7460411 w 10753706"/>
              <a:gd name="connsiteY54" fmla="*/ 517415 h 1027260"/>
              <a:gd name="connsiteX55" fmla="*/ 7460116 w 10753706"/>
              <a:gd name="connsiteY55" fmla="*/ 517548 h 1027260"/>
              <a:gd name="connsiteX56" fmla="*/ 7297810 w 10753706"/>
              <a:gd name="connsiteY56" fmla="*/ 563947 h 1027260"/>
              <a:gd name="connsiteX57" fmla="*/ 6946388 w 10753706"/>
              <a:gd name="connsiteY57" fmla="*/ 665244 h 1027260"/>
              <a:gd name="connsiteX58" fmla="*/ 6741704 w 10753706"/>
              <a:gd name="connsiteY58" fmla="*/ 679365 h 1027260"/>
              <a:gd name="connsiteX59" fmla="*/ 6624680 w 10753706"/>
              <a:gd name="connsiteY59" fmla="*/ 677674 h 1027260"/>
              <a:gd name="connsiteX60" fmla="*/ 6605700 w 10753706"/>
              <a:gd name="connsiteY60" fmla="*/ 683566 h 1027260"/>
              <a:gd name="connsiteX61" fmla="*/ 6576922 w 10753706"/>
              <a:gd name="connsiteY61" fmla="*/ 683030 h 1027260"/>
              <a:gd name="connsiteX62" fmla="*/ 6405123 w 10753706"/>
              <a:gd name="connsiteY62" fmla="*/ 721946 h 1027260"/>
              <a:gd name="connsiteX63" fmla="*/ 6368938 w 10753706"/>
              <a:gd name="connsiteY63" fmla="*/ 717341 h 1027260"/>
              <a:gd name="connsiteX64" fmla="*/ 6295102 w 10753706"/>
              <a:gd name="connsiteY64" fmla="*/ 729508 h 1027260"/>
              <a:gd name="connsiteX65" fmla="*/ 6202084 w 10753706"/>
              <a:gd name="connsiteY65" fmla="*/ 767091 h 1027260"/>
              <a:gd name="connsiteX66" fmla="*/ 6067157 w 10753706"/>
              <a:gd name="connsiteY66" fmla="*/ 790339 h 1027260"/>
              <a:gd name="connsiteX67" fmla="*/ 6061443 w 10753706"/>
              <a:gd name="connsiteY67" fmla="*/ 796151 h 1027260"/>
              <a:gd name="connsiteX68" fmla="*/ 6051406 w 10753706"/>
              <a:gd name="connsiteY68" fmla="*/ 800684 h 1027260"/>
              <a:gd name="connsiteX69" fmla="*/ 6049097 w 10753706"/>
              <a:gd name="connsiteY69" fmla="*/ 800636 h 1027260"/>
              <a:gd name="connsiteX70" fmla="*/ 6034222 w 10753706"/>
              <a:gd name="connsiteY70" fmla="*/ 804110 h 1027260"/>
              <a:gd name="connsiteX71" fmla="*/ 6033121 w 10753706"/>
              <a:gd name="connsiteY71" fmla="*/ 806078 h 1027260"/>
              <a:gd name="connsiteX72" fmla="*/ 6023593 w 10753706"/>
              <a:gd name="connsiteY72" fmla="*/ 808842 h 1027260"/>
              <a:gd name="connsiteX73" fmla="*/ 6006639 w 10753706"/>
              <a:gd name="connsiteY73" fmla="*/ 815304 h 1027260"/>
              <a:gd name="connsiteX74" fmla="*/ 6001762 w 10753706"/>
              <a:gd name="connsiteY74" fmla="*/ 815557 h 1027260"/>
              <a:gd name="connsiteX75" fmla="*/ 5973534 w 10753706"/>
              <a:gd name="connsiteY75" fmla="*/ 823815 h 1027260"/>
              <a:gd name="connsiteX76" fmla="*/ 5972336 w 10753706"/>
              <a:gd name="connsiteY76" fmla="*/ 823476 h 1027260"/>
              <a:gd name="connsiteX77" fmla="*/ 5960841 w 10753706"/>
              <a:gd name="connsiteY77" fmla="*/ 823819 h 1027260"/>
              <a:gd name="connsiteX78" fmla="*/ 5940719 w 10753706"/>
              <a:gd name="connsiteY78" fmla="*/ 825514 h 1027260"/>
              <a:gd name="connsiteX79" fmla="*/ 5884298 w 10753706"/>
              <a:gd name="connsiteY79" fmla="*/ 823806 h 1027260"/>
              <a:gd name="connsiteX80" fmla="*/ 5854779 w 10753706"/>
              <a:gd name="connsiteY80" fmla="*/ 832365 h 1027260"/>
              <a:gd name="connsiteX81" fmla="*/ 5848382 w 10753706"/>
              <a:gd name="connsiteY81" fmla="*/ 833844 h 1027260"/>
              <a:gd name="connsiteX82" fmla="*/ 5848066 w 10753706"/>
              <a:gd name="connsiteY82" fmla="*/ 833772 h 1027260"/>
              <a:gd name="connsiteX83" fmla="*/ 5840944 w 10753706"/>
              <a:gd name="connsiteY83" fmla="*/ 835132 h 1027260"/>
              <a:gd name="connsiteX84" fmla="*/ 5836719 w 10753706"/>
              <a:gd name="connsiteY84" fmla="*/ 836539 h 1027260"/>
              <a:gd name="connsiteX85" fmla="*/ 5824311 w 10753706"/>
              <a:gd name="connsiteY85" fmla="*/ 839408 h 1027260"/>
              <a:gd name="connsiteX86" fmla="*/ 5818788 w 10753706"/>
              <a:gd name="connsiteY86" fmla="*/ 839727 h 1027260"/>
              <a:gd name="connsiteX87" fmla="*/ 5763953 w 10753706"/>
              <a:gd name="connsiteY87" fmla="*/ 834282 h 1027260"/>
              <a:gd name="connsiteX88" fmla="*/ 5667748 w 10753706"/>
              <a:gd name="connsiteY88" fmla="*/ 840211 h 1027260"/>
              <a:gd name="connsiteX89" fmla="*/ 5573108 w 10753706"/>
              <a:gd name="connsiteY89" fmla="*/ 847611 h 1027260"/>
              <a:gd name="connsiteX90" fmla="*/ 5539137 w 10753706"/>
              <a:gd name="connsiteY90" fmla="*/ 851033 h 1027260"/>
              <a:gd name="connsiteX91" fmla="*/ 5510651 w 10753706"/>
              <a:gd name="connsiteY91" fmla="*/ 844215 h 1027260"/>
              <a:gd name="connsiteX92" fmla="*/ 5457331 w 10753706"/>
              <a:gd name="connsiteY92" fmla="*/ 839159 h 1027260"/>
              <a:gd name="connsiteX93" fmla="*/ 5410613 w 10753706"/>
              <a:gd name="connsiteY93" fmla="*/ 834358 h 1027260"/>
              <a:gd name="connsiteX94" fmla="*/ 5370040 w 10753706"/>
              <a:gd name="connsiteY94" fmla="*/ 862127 h 1027260"/>
              <a:gd name="connsiteX95" fmla="*/ 5318778 w 10753706"/>
              <a:gd name="connsiteY95" fmla="*/ 855310 h 1027260"/>
              <a:gd name="connsiteX96" fmla="*/ 5298645 w 10753706"/>
              <a:gd name="connsiteY96" fmla="*/ 855171 h 1027260"/>
              <a:gd name="connsiteX97" fmla="*/ 5253828 w 10753706"/>
              <a:gd name="connsiteY97" fmla="*/ 859670 h 1027260"/>
              <a:gd name="connsiteX98" fmla="*/ 5216955 w 10753706"/>
              <a:gd name="connsiteY98" fmla="*/ 866245 h 1027260"/>
              <a:gd name="connsiteX99" fmla="*/ 5214344 w 10753706"/>
              <a:gd name="connsiteY99" fmla="*/ 868102 h 1027260"/>
              <a:gd name="connsiteX100" fmla="*/ 5195561 w 10753706"/>
              <a:gd name="connsiteY100" fmla="*/ 869949 h 1027260"/>
              <a:gd name="connsiteX101" fmla="*/ 5182555 w 10753706"/>
              <a:gd name="connsiteY101" fmla="*/ 873542 h 1027260"/>
              <a:gd name="connsiteX102" fmla="*/ 5172552 w 10753706"/>
              <a:gd name="connsiteY102" fmla="*/ 878801 h 1027260"/>
              <a:gd name="connsiteX103" fmla="*/ 5027993 w 10753706"/>
              <a:gd name="connsiteY103" fmla="*/ 889666 h 1027260"/>
              <a:gd name="connsiteX104" fmla="*/ 4939844 w 10753706"/>
              <a:gd name="connsiteY104" fmla="*/ 934802 h 1027260"/>
              <a:gd name="connsiteX105" fmla="*/ 4792576 w 10753706"/>
              <a:gd name="connsiteY105" fmla="*/ 934820 h 1027260"/>
              <a:gd name="connsiteX106" fmla="*/ 4602423 w 10753706"/>
              <a:gd name="connsiteY106" fmla="*/ 958063 h 1027260"/>
              <a:gd name="connsiteX107" fmla="*/ 4290656 w 10753706"/>
              <a:gd name="connsiteY107" fmla="*/ 969152 h 1027260"/>
              <a:gd name="connsiteX108" fmla="*/ 3952334 w 10753706"/>
              <a:gd name="connsiteY108" fmla="*/ 954043 h 1027260"/>
              <a:gd name="connsiteX109" fmla="*/ 3858560 w 10753706"/>
              <a:gd name="connsiteY109" fmla="*/ 948781 h 1027260"/>
              <a:gd name="connsiteX110" fmla="*/ 3846597 w 10753706"/>
              <a:gd name="connsiteY110" fmla="*/ 948382 h 1027260"/>
              <a:gd name="connsiteX111" fmla="*/ 3736044 w 10753706"/>
              <a:gd name="connsiteY111" fmla="*/ 947759 h 1027260"/>
              <a:gd name="connsiteX112" fmla="*/ 3713136 w 10753706"/>
              <a:gd name="connsiteY112" fmla="*/ 946963 h 1027260"/>
              <a:gd name="connsiteX113" fmla="*/ 3695939 w 10753706"/>
              <a:gd name="connsiteY113" fmla="*/ 943639 h 1027260"/>
              <a:gd name="connsiteX114" fmla="*/ 3694125 w 10753706"/>
              <a:gd name="connsiteY114" fmla="*/ 940567 h 1027260"/>
              <a:gd name="connsiteX115" fmla="*/ 3681925 w 10753706"/>
              <a:gd name="connsiteY115" fmla="*/ 939706 h 1027260"/>
              <a:gd name="connsiteX116" fmla="*/ 3679204 w 10753706"/>
              <a:gd name="connsiteY116" fmla="*/ 938926 h 1027260"/>
              <a:gd name="connsiteX117" fmla="*/ 3615656 w 10753706"/>
              <a:gd name="connsiteY117" fmla="*/ 940320 h 1027260"/>
              <a:gd name="connsiteX118" fmla="*/ 3567983 w 10753706"/>
              <a:gd name="connsiteY118" fmla="*/ 935596 h 1027260"/>
              <a:gd name="connsiteX119" fmla="*/ 3422423 w 10753706"/>
              <a:gd name="connsiteY119" fmla="*/ 932129 h 1027260"/>
              <a:gd name="connsiteX120" fmla="*/ 3310925 w 10753706"/>
              <a:gd name="connsiteY120" fmla="*/ 911072 h 1027260"/>
              <a:gd name="connsiteX121" fmla="*/ 3139421 w 10753706"/>
              <a:gd name="connsiteY121" fmla="*/ 934151 h 1027260"/>
              <a:gd name="connsiteX122" fmla="*/ 2996922 w 10753706"/>
              <a:gd name="connsiteY122" fmla="*/ 927537 h 1027260"/>
              <a:gd name="connsiteX123" fmla="*/ 2982785 w 10753706"/>
              <a:gd name="connsiteY123" fmla="*/ 931453 h 1027260"/>
              <a:gd name="connsiteX124" fmla="*/ 2967478 w 10753706"/>
              <a:gd name="connsiteY124" fmla="*/ 933397 h 1027260"/>
              <a:gd name="connsiteX125" fmla="*/ 2948552 w 10753706"/>
              <a:gd name="connsiteY125" fmla="*/ 932961 h 1027260"/>
              <a:gd name="connsiteX126" fmla="*/ 2944404 w 10753706"/>
              <a:gd name="connsiteY126" fmla="*/ 934452 h 1027260"/>
              <a:gd name="connsiteX127" fmla="*/ 2908608 w 10753706"/>
              <a:gd name="connsiteY127" fmla="*/ 937205 h 1027260"/>
              <a:gd name="connsiteX128" fmla="*/ 2904443 w 10753706"/>
              <a:gd name="connsiteY128" fmla="*/ 936455 h 1027260"/>
              <a:gd name="connsiteX129" fmla="*/ 2868935 w 10753706"/>
              <a:gd name="connsiteY129" fmla="*/ 938022 h 1027260"/>
              <a:gd name="connsiteX130" fmla="*/ 2868586 w 10753706"/>
              <a:gd name="connsiteY130" fmla="*/ 937487 h 1027260"/>
              <a:gd name="connsiteX131" fmla="*/ 2859191 w 10753706"/>
              <a:gd name="connsiteY131" fmla="*/ 935503 h 1027260"/>
              <a:gd name="connsiteX132" fmla="*/ 2840915 w 10753706"/>
              <a:gd name="connsiteY132" fmla="*/ 932977 h 1027260"/>
              <a:gd name="connsiteX133" fmla="*/ 2763509 w 10753706"/>
              <a:gd name="connsiteY133" fmla="*/ 921850 h 1027260"/>
              <a:gd name="connsiteX134" fmla="*/ 2756121 w 10753706"/>
              <a:gd name="connsiteY134" fmla="*/ 921864 h 1027260"/>
              <a:gd name="connsiteX135" fmla="*/ 2755998 w 10753706"/>
              <a:gd name="connsiteY135" fmla="*/ 921739 h 1027260"/>
              <a:gd name="connsiteX136" fmla="*/ 2748255 w 10753706"/>
              <a:gd name="connsiteY136" fmla="*/ 921505 h 1027260"/>
              <a:gd name="connsiteX137" fmla="*/ 2694601 w 10753706"/>
              <a:gd name="connsiteY137" fmla="*/ 915575 h 1027260"/>
              <a:gd name="connsiteX138" fmla="*/ 2635357 w 10753706"/>
              <a:gd name="connsiteY138" fmla="*/ 910976 h 1027260"/>
              <a:gd name="connsiteX139" fmla="*/ 2601047 w 10753706"/>
              <a:gd name="connsiteY139" fmla="*/ 910263 h 1027260"/>
              <a:gd name="connsiteX140" fmla="*/ 2507482 w 10753706"/>
              <a:gd name="connsiteY140" fmla="*/ 906211 h 1027260"/>
              <a:gd name="connsiteX141" fmla="*/ 2413884 w 10753706"/>
              <a:gd name="connsiteY141" fmla="*/ 900545 h 1027260"/>
              <a:gd name="connsiteX142" fmla="*/ 2368912 w 10753706"/>
              <a:gd name="connsiteY142" fmla="*/ 888755 h 1027260"/>
              <a:gd name="connsiteX143" fmla="*/ 2349490 w 10753706"/>
              <a:gd name="connsiteY143" fmla="*/ 889719 h 1027260"/>
              <a:gd name="connsiteX144" fmla="*/ 2344290 w 10753706"/>
              <a:gd name="connsiteY144" fmla="*/ 890584 h 1027260"/>
              <a:gd name="connsiteX145" fmla="*/ 2336488 w 10753706"/>
              <a:gd name="connsiteY145" fmla="*/ 891058 h 1027260"/>
              <a:gd name="connsiteX146" fmla="*/ 2329015 w 10753706"/>
              <a:gd name="connsiteY146" fmla="*/ 891627 h 1027260"/>
              <a:gd name="connsiteX147" fmla="*/ 2293898 w 10753706"/>
              <a:gd name="connsiteY147" fmla="*/ 896431 h 1027260"/>
              <a:gd name="connsiteX148" fmla="*/ 2243927 w 10753706"/>
              <a:gd name="connsiteY148" fmla="*/ 888076 h 1027260"/>
              <a:gd name="connsiteX149" fmla="*/ 2223920 w 10753706"/>
              <a:gd name="connsiteY149" fmla="*/ 887331 h 1027260"/>
              <a:gd name="connsiteX150" fmla="*/ 2213081 w 10753706"/>
              <a:gd name="connsiteY150" fmla="*/ 886302 h 1027260"/>
              <a:gd name="connsiteX151" fmla="*/ 2212307 w 10753706"/>
              <a:gd name="connsiteY151" fmla="*/ 885829 h 1027260"/>
              <a:gd name="connsiteX152" fmla="*/ 2152321 w 10753706"/>
              <a:gd name="connsiteY152" fmla="*/ 894418 h 1027260"/>
              <a:gd name="connsiteX153" fmla="*/ 2140985 w 10753706"/>
              <a:gd name="connsiteY153" fmla="*/ 895968 h 1027260"/>
              <a:gd name="connsiteX154" fmla="*/ 2121210 w 10753706"/>
              <a:gd name="connsiteY154" fmla="*/ 899354 h 1027260"/>
              <a:gd name="connsiteX155" fmla="*/ 2119146 w 10753706"/>
              <a:gd name="connsiteY155" fmla="*/ 899033 h 1027260"/>
              <a:gd name="connsiteX156" fmla="*/ 2105666 w 10753706"/>
              <a:gd name="connsiteY156" fmla="*/ 902240 h 1027260"/>
              <a:gd name="connsiteX157" fmla="*/ 2094924 w 10753706"/>
              <a:gd name="connsiteY157" fmla="*/ 907203 h 1027260"/>
              <a:gd name="connsiteX158" fmla="*/ 1949478 w 10753706"/>
              <a:gd name="connsiteY158" fmla="*/ 913748 h 1027260"/>
              <a:gd name="connsiteX159" fmla="*/ 1749684 w 10753706"/>
              <a:gd name="connsiteY159" fmla="*/ 942223 h 1027260"/>
              <a:gd name="connsiteX160" fmla="*/ 1585576 w 10753706"/>
              <a:gd name="connsiteY160" fmla="*/ 954170 h 1027260"/>
              <a:gd name="connsiteX161" fmla="*/ 1476250 w 10753706"/>
              <a:gd name="connsiteY161" fmla="*/ 950653 h 1027260"/>
              <a:gd name="connsiteX162" fmla="*/ 1433927 w 10753706"/>
              <a:gd name="connsiteY162" fmla="*/ 959926 h 1027260"/>
              <a:gd name="connsiteX163" fmla="*/ 1414893 w 10753706"/>
              <a:gd name="connsiteY163" fmla="*/ 957671 h 1027260"/>
              <a:gd name="connsiteX164" fmla="*/ 1411585 w 10753706"/>
              <a:gd name="connsiteY164" fmla="*/ 957179 h 1027260"/>
              <a:gd name="connsiteX165" fmla="*/ 1398896 w 10753706"/>
              <a:gd name="connsiteY165" fmla="*/ 957460 h 1027260"/>
              <a:gd name="connsiteX166" fmla="*/ 1394632 w 10753706"/>
              <a:gd name="connsiteY166" fmla="*/ 954725 h 1027260"/>
              <a:gd name="connsiteX167" fmla="*/ 1375043 w 10753706"/>
              <a:gd name="connsiteY167" fmla="*/ 953132 h 1027260"/>
              <a:gd name="connsiteX168" fmla="*/ 1351876 w 10753706"/>
              <a:gd name="connsiteY168" fmla="*/ 954436 h 1027260"/>
              <a:gd name="connsiteX169" fmla="*/ 1242676 w 10753706"/>
              <a:gd name="connsiteY169" fmla="*/ 963767 h 1027260"/>
              <a:gd name="connsiteX170" fmla="*/ 1205993 w 10753706"/>
              <a:gd name="connsiteY170" fmla="*/ 974080 h 1027260"/>
              <a:gd name="connsiteX171" fmla="*/ 1052221 w 10753706"/>
              <a:gd name="connsiteY171" fmla="*/ 963954 h 1027260"/>
              <a:gd name="connsiteX172" fmla="*/ 968270 w 10753706"/>
              <a:gd name="connsiteY172" fmla="*/ 964761 h 1027260"/>
              <a:gd name="connsiteX173" fmla="*/ 874493 w 10753706"/>
              <a:gd name="connsiteY173" fmla="*/ 998122 h 1027260"/>
              <a:gd name="connsiteX174" fmla="*/ 814411 w 10753706"/>
              <a:gd name="connsiteY174" fmla="*/ 1007391 h 1027260"/>
              <a:gd name="connsiteX175" fmla="*/ 688604 w 10753706"/>
              <a:gd name="connsiteY175" fmla="*/ 1015631 h 1027260"/>
              <a:gd name="connsiteX176" fmla="*/ 618171 w 10753706"/>
              <a:gd name="connsiteY176" fmla="*/ 1027260 h 1027260"/>
              <a:gd name="connsiteX177" fmla="*/ 570379 w 10753706"/>
              <a:gd name="connsiteY177" fmla="*/ 1023487 h 1027260"/>
              <a:gd name="connsiteX178" fmla="*/ 482519 w 10753706"/>
              <a:gd name="connsiteY178" fmla="*/ 1002108 h 1027260"/>
              <a:gd name="connsiteX179" fmla="*/ 475319 w 10753706"/>
              <a:gd name="connsiteY179" fmla="*/ 1009922 h 1027260"/>
              <a:gd name="connsiteX180" fmla="*/ 431104 w 10753706"/>
              <a:gd name="connsiteY180" fmla="*/ 1009317 h 1027260"/>
              <a:gd name="connsiteX181" fmla="*/ 363782 w 10753706"/>
              <a:gd name="connsiteY181" fmla="*/ 1007585 h 1027260"/>
              <a:gd name="connsiteX182" fmla="*/ 325533 w 10753706"/>
              <a:gd name="connsiteY182" fmla="*/ 1008502 h 1027260"/>
              <a:gd name="connsiteX183" fmla="*/ 220429 w 10753706"/>
              <a:gd name="connsiteY183" fmla="*/ 1008927 h 1027260"/>
              <a:gd name="connsiteX184" fmla="*/ 114676 w 10753706"/>
              <a:gd name="connsiteY184" fmla="*/ 1007765 h 1027260"/>
              <a:gd name="connsiteX185" fmla="*/ 13470 w 10753706"/>
              <a:gd name="connsiteY185" fmla="*/ 998544 h 1027260"/>
              <a:gd name="connsiteX186" fmla="*/ 0 w 10753706"/>
              <a:gd name="connsiteY186" fmla="*/ 997355 h 102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10753706" h="1027260">
                <a:moveTo>
                  <a:pt x="0" y="0"/>
                </a:moveTo>
                <a:lnTo>
                  <a:pt x="10753706" y="0"/>
                </a:lnTo>
                <a:lnTo>
                  <a:pt x="10748809" y="2522"/>
                </a:lnTo>
                <a:cubicBezTo>
                  <a:pt x="10744031" y="4644"/>
                  <a:pt x="10737551" y="7204"/>
                  <a:pt x="10725330" y="11977"/>
                </a:cubicBezTo>
                <a:cubicBezTo>
                  <a:pt x="10700888" y="21523"/>
                  <a:pt x="10652058" y="39304"/>
                  <a:pt x="10615423" y="52967"/>
                </a:cubicBezTo>
                <a:cubicBezTo>
                  <a:pt x="10598524" y="49017"/>
                  <a:pt x="10550674" y="61360"/>
                  <a:pt x="10533936" y="53095"/>
                </a:cubicBezTo>
                <a:cubicBezTo>
                  <a:pt x="10519435" y="55674"/>
                  <a:pt x="10480156" y="49393"/>
                  <a:pt x="10466876" y="45180"/>
                </a:cubicBezTo>
                <a:cubicBezTo>
                  <a:pt x="10443145" y="68059"/>
                  <a:pt x="10382269" y="71294"/>
                  <a:pt x="10355090" y="89741"/>
                </a:cubicBezTo>
                <a:cubicBezTo>
                  <a:pt x="10286222" y="95376"/>
                  <a:pt x="10146285" y="63529"/>
                  <a:pt x="10087145" y="66115"/>
                </a:cubicBezTo>
                <a:cubicBezTo>
                  <a:pt x="10067575" y="79584"/>
                  <a:pt x="10043111" y="68921"/>
                  <a:pt x="10015902" y="76178"/>
                </a:cubicBezTo>
                <a:cubicBezTo>
                  <a:pt x="9952302" y="84628"/>
                  <a:pt x="9893286" y="103337"/>
                  <a:pt x="9806005" y="102435"/>
                </a:cubicBezTo>
                <a:cubicBezTo>
                  <a:pt x="9782247" y="141133"/>
                  <a:pt x="9674787" y="151643"/>
                  <a:pt x="9602583" y="179170"/>
                </a:cubicBezTo>
                <a:cubicBezTo>
                  <a:pt x="9557658" y="187584"/>
                  <a:pt x="9478290" y="154235"/>
                  <a:pt x="9469719" y="174721"/>
                </a:cubicBezTo>
                <a:cubicBezTo>
                  <a:pt x="9443779" y="165070"/>
                  <a:pt x="9431317" y="185692"/>
                  <a:pt x="9408692" y="189513"/>
                </a:cubicBezTo>
                <a:cubicBezTo>
                  <a:pt x="9387154" y="183843"/>
                  <a:pt x="9380475" y="191089"/>
                  <a:pt x="9364151" y="194072"/>
                </a:cubicBezTo>
                <a:cubicBezTo>
                  <a:pt x="9354686" y="190222"/>
                  <a:pt x="9340485" y="191782"/>
                  <a:pt x="9337751" y="197579"/>
                </a:cubicBezTo>
                <a:cubicBezTo>
                  <a:pt x="9349566" y="209270"/>
                  <a:pt x="9297468" y="207714"/>
                  <a:pt x="9297166" y="216558"/>
                </a:cubicBezTo>
                <a:cubicBezTo>
                  <a:pt x="9269057" y="220999"/>
                  <a:pt x="9139630" y="221783"/>
                  <a:pt x="9123859" y="237356"/>
                </a:cubicBezTo>
                <a:cubicBezTo>
                  <a:pt x="9068176" y="249209"/>
                  <a:pt x="8975349" y="235349"/>
                  <a:pt x="8950741" y="238020"/>
                </a:cubicBezTo>
                <a:cubicBezTo>
                  <a:pt x="8916265" y="215428"/>
                  <a:pt x="8822808" y="292026"/>
                  <a:pt x="8718236" y="303148"/>
                </a:cubicBezTo>
                <a:cubicBezTo>
                  <a:pt x="8703111" y="302060"/>
                  <a:pt x="8695551" y="302792"/>
                  <a:pt x="8694011" y="308812"/>
                </a:cubicBezTo>
                <a:cubicBezTo>
                  <a:pt x="8661810" y="312764"/>
                  <a:pt x="8637956" y="329628"/>
                  <a:pt x="8611976" y="324819"/>
                </a:cubicBezTo>
                <a:cubicBezTo>
                  <a:pt x="8621849" y="336388"/>
                  <a:pt x="8562809" y="325917"/>
                  <a:pt x="8562074" y="337971"/>
                </a:cubicBezTo>
                <a:cubicBezTo>
                  <a:pt x="8543699" y="343978"/>
                  <a:pt x="8511321" y="356396"/>
                  <a:pt x="8501724" y="360865"/>
                </a:cubicBezTo>
                <a:lnTo>
                  <a:pt x="8504489" y="364790"/>
                </a:lnTo>
                <a:lnTo>
                  <a:pt x="8492774" y="366181"/>
                </a:lnTo>
                <a:lnTo>
                  <a:pt x="8466405" y="368724"/>
                </a:lnTo>
                <a:cubicBezTo>
                  <a:pt x="8455454" y="372229"/>
                  <a:pt x="8440175" y="385805"/>
                  <a:pt x="8427069" y="387211"/>
                </a:cubicBezTo>
                <a:cubicBezTo>
                  <a:pt x="8400442" y="392215"/>
                  <a:pt x="8397079" y="382989"/>
                  <a:pt x="8387766" y="377161"/>
                </a:cubicBezTo>
                <a:cubicBezTo>
                  <a:pt x="8369233" y="378548"/>
                  <a:pt x="8334756" y="390869"/>
                  <a:pt x="8315874" y="395527"/>
                </a:cubicBezTo>
                <a:cubicBezTo>
                  <a:pt x="8306664" y="400500"/>
                  <a:pt x="8272845" y="393679"/>
                  <a:pt x="8274474" y="405112"/>
                </a:cubicBezTo>
                <a:cubicBezTo>
                  <a:pt x="8255483" y="406194"/>
                  <a:pt x="8244963" y="408376"/>
                  <a:pt x="8234664" y="410219"/>
                </a:cubicBezTo>
                <a:lnTo>
                  <a:pt x="8211268" y="416791"/>
                </a:lnTo>
                <a:cubicBezTo>
                  <a:pt x="8204720" y="419941"/>
                  <a:pt x="8197411" y="422004"/>
                  <a:pt x="8188615" y="421755"/>
                </a:cubicBezTo>
                <a:lnTo>
                  <a:pt x="8179981" y="420402"/>
                </a:lnTo>
                <a:lnTo>
                  <a:pt x="8179307" y="422516"/>
                </a:lnTo>
                <a:cubicBezTo>
                  <a:pt x="8179027" y="425797"/>
                  <a:pt x="8175790" y="448341"/>
                  <a:pt x="8147929" y="450302"/>
                </a:cubicBezTo>
                <a:cubicBezTo>
                  <a:pt x="8130300" y="457967"/>
                  <a:pt x="8114933" y="461015"/>
                  <a:pt x="8089136" y="465283"/>
                </a:cubicBezTo>
                <a:cubicBezTo>
                  <a:pt x="8072810" y="465920"/>
                  <a:pt x="8069376" y="451569"/>
                  <a:pt x="8049973" y="454121"/>
                </a:cubicBezTo>
                <a:cubicBezTo>
                  <a:pt x="7974508" y="471465"/>
                  <a:pt x="8006050" y="447139"/>
                  <a:pt x="7965913" y="464415"/>
                </a:cubicBezTo>
                <a:cubicBezTo>
                  <a:pt x="7958234" y="466025"/>
                  <a:pt x="7951405" y="465800"/>
                  <a:pt x="7945093" y="464798"/>
                </a:cubicBezTo>
                <a:lnTo>
                  <a:pt x="7935335" y="462442"/>
                </a:lnTo>
                <a:lnTo>
                  <a:pt x="7904779" y="471429"/>
                </a:lnTo>
                <a:cubicBezTo>
                  <a:pt x="7889387" y="474999"/>
                  <a:pt x="7872867" y="477951"/>
                  <a:pt x="7855604" y="480199"/>
                </a:cubicBezTo>
                <a:cubicBezTo>
                  <a:pt x="7850005" y="476378"/>
                  <a:pt x="7838628" y="483595"/>
                  <a:pt x="7832630" y="485371"/>
                </a:cubicBezTo>
                <a:cubicBezTo>
                  <a:pt x="7831473" y="482645"/>
                  <a:pt x="7816623" y="482661"/>
                  <a:pt x="7812438" y="485391"/>
                </a:cubicBezTo>
                <a:cubicBezTo>
                  <a:pt x="7709470" y="505049"/>
                  <a:pt x="7759426" y="473956"/>
                  <a:pt x="7701399" y="495197"/>
                </a:cubicBezTo>
                <a:cubicBezTo>
                  <a:pt x="7690986" y="496989"/>
                  <a:pt x="7682397" y="496365"/>
                  <a:pt x="7674778" y="494723"/>
                </a:cubicBezTo>
                <a:lnTo>
                  <a:pt x="7660445" y="490194"/>
                </a:lnTo>
                <a:lnTo>
                  <a:pt x="7651781" y="493084"/>
                </a:lnTo>
                <a:cubicBezTo>
                  <a:pt x="7616113" y="496548"/>
                  <a:pt x="7603273" y="491735"/>
                  <a:pt x="7584807" y="499490"/>
                </a:cubicBezTo>
                <a:cubicBezTo>
                  <a:pt x="7549256" y="490212"/>
                  <a:pt x="7563949" y="500167"/>
                  <a:pt x="7541324" y="504184"/>
                </a:cubicBezTo>
                <a:cubicBezTo>
                  <a:pt x="7523851" y="508307"/>
                  <a:pt x="7559546" y="509825"/>
                  <a:pt x="7541756" y="512184"/>
                </a:cubicBezTo>
                <a:cubicBezTo>
                  <a:pt x="7520963" y="510864"/>
                  <a:pt x="7525755" y="520497"/>
                  <a:pt x="7503906" y="518551"/>
                </a:cubicBezTo>
                <a:cubicBezTo>
                  <a:pt x="7505924" y="510774"/>
                  <a:pt x="7464361" y="523683"/>
                  <a:pt x="7460411" y="517415"/>
                </a:cubicBezTo>
                <a:lnTo>
                  <a:pt x="7460116" y="517548"/>
                </a:lnTo>
                <a:cubicBezTo>
                  <a:pt x="7447785" y="530928"/>
                  <a:pt x="7310141" y="550568"/>
                  <a:pt x="7297810" y="563947"/>
                </a:cubicBezTo>
                <a:cubicBezTo>
                  <a:pt x="7221791" y="605698"/>
                  <a:pt x="7039072" y="646008"/>
                  <a:pt x="6946388" y="665244"/>
                </a:cubicBezTo>
                <a:cubicBezTo>
                  <a:pt x="6853704" y="684480"/>
                  <a:pt x="6804875" y="677485"/>
                  <a:pt x="6741704" y="679365"/>
                </a:cubicBezTo>
                <a:lnTo>
                  <a:pt x="6624680" y="677674"/>
                </a:lnTo>
                <a:lnTo>
                  <a:pt x="6605700" y="683566"/>
                </a:lnTo>
                <a:cubicBezTo>
                  <a:pt x="6603309" y="685184"/>
                  <a:pt x="6599550" y="685647"/>
                  <a:pt x="6576922" y="683030"/>
                </a:cubicBezTo>
                <a:cubicBezTo>
                  <a:pt x="6527275" y="698355"/>
                  <a:pt x="6440981" y="702347"/>
                  <a:pt x="6405123" y="721946"/>
                </a:cubicBezTo>
                <a:cubicBezTo>
                  <a:pt x="6407963" y="715467"/>
                  <a:pt x="6383450" y="712913"/>
                  <a:pt x="6368938" y="717341"/>
                </a:cubicBezTo>
                <a:cubicBezTo>
                  <a:pt x="6377914" y="692119"/>
                  <a:pt x="6315316" y="744281"/>
                  <a:pt x="6295102" y="729508"/>
                </a:cubicBezTo>
                <a:cubicBezTo>
                  <a:pt x="6300358" y="744473"/>
                  <a:pt x="6240070" y="776254"/>
                  <a:pt x="6202084" y="767091"/>
                </a:cubicBezTo>
                <a:cubicBezTo>
                  <a:pt x="6152826" y="774744"/>
                  <a:pt x="6122010" y="790367"/>
                  <a:pt x="6067157" y="790339"/>
                </a:cubicBezTo>
                <a:cubicBezTo>
                  <a:pt x="6066310" y="792484"/>
                  <a:pt x="6064283" y="794403"/>
                  <a:pt x="6061443" y="796151"/>
                </a:cubicBezTo>
                <a:lnTo>
                  <a:pt x="6051406" y="800684"/>
                </a:lnTo>
                <a:lnTo>
                  <a:pt x="6049097" y="800636"/>
                </a:lnTo>
                <a:cubicBezTo>
                  <a:pt x="6040408" y="801393"/>
                  <a:pt x="6036299" y="802645"/>
                  <a:pt x="6034222" y="804110"/>
                </a:cubicBezTo>
                <a:lnTo>
                  <a:pt x="6033121" y="806078"/>
                </a:lnTo>
                <a:lnTo>
                  <a:pt x="6023593" y="808842"/>
                </a:lnTo>
                <a:lnTo>
                  <a:pt x="6006639" y="815304"/>
                </a:lnTo>
                <a:lnTo>
                  <a:pt x="6001762" y="815557"/>
                </a:lnTo>
                <a:lnTo>
                  <a:pt x="5973534" y="823815"/>
                </a:lnTo>
                <a:lnTo>
                  <a:pt x="5972336" y="823476"/>
                </a:lnTo>
                <a:cubicBezTo>
                  <a:pt x="5969004" y="822901"/>
                  <a:pt x="5965329" y="822833"/>
                  <a:pt x="5960841" y="823819"/>
                </a:cubicBezTo>
                <a:cubicBezTo>
                  <a:pt x="5955860" y="815655"/>
                  <a:pt x="5953515" y="821882"/>
                  <a:pt x="5940719" y="825514"/>
                </a:cubicBezTo>
                <a:cubicBezTo>
                  <a:pt x="5930130" y="813644"/>
                  <a:pt x="5900943" y="827979"/>
                  <a:pt x="5884298" y="823806"/>
                </a:cubicBezTo>
                <a:cubicBezTo>
                  <a:pt x="5875133" y="826741"/>
                  <a:pt x="5865250" y="829630"/>
                  <a:pt x="5854779" y="832365"/>
                </a:cubicBezTo>
                <a:lnTo>
                  <a:pt x="5848382" y="833844"/>
                </a:lnTo>
                <a:lnTo>
                  <a:pt x="5848066" y="833772"/>
                </a:lnTo>
                <a:cubicBezTo>
                  <a:pt x="5846273" y="833879"/>
                  <a:pt x="5844018" y="834284"/>
                  <a:pt x="5840944" y="835132"/>
                </a:cubicBezTo>
                <a:lnTo>
                  <a:pt x="5836719" y="836539"/>
                </a:lnTo>
                <a:lnTo>
                  <a:pt x="5824311" y="839408"/>
                </a:lnTo>
                <a:lnTo>
                  <a:pt x="5818788" y="839727"/>
                </a:lnTo>
                <a:cubicBezTo>
                  <a:pt x="5797008" y="838594"/>
                  <a:pt x="5786883" y="822081"/>
                  <a:pt x="5763953" y="834282"/>
                </a:cubicBezTo>
                <a:cubicBezTo>
                  <a:pt x="5726813" y="837521"/>
                  <a:pt x="5699446" y="830949"/>
                  <a:pt x="5667748" y="840211"/>
                </a:cubicBezTo>
                <a:cubicBezTo>
                  <a:pt x="5632959" y="843205"/>
                  <a:pt x="5601436" y="842280"/>
                  <a:pt x="5573108" y="847611"/>
                </a:cubicBezTo>
                <a:cubicBezTo>
                  <a:pt x="5560030" y="845832"/>
                  <a:pt x="5549547" y="851598"/>
                  <a:pt x="5539137" y="851033"/>
                </a:cubicBezTo>
                <a:cubicBezTo>
                  <a:pt x="5528728" y="850467"/>
                  <a:pt x="5529256" y="837509"/>
                  <a:pt x="5510651" y="844215"/>
                </a:cubicBezTo>
                <a:cubicBezTo>
                  <a:pt x="5494241" y="833607"/>
                  <a:pt x="5466101" y="839171"/>
                  <a:pt x="5457331" y="839159"/>
                </a:cubicBezTo>
                <a:lnTo>
                  <a:pt x="5410613" y="834358"/>
                </a:lnTo>
                <a:lnTo>
                  <a:pt x="5370040" y="862127"/>
                </a:lnTo>
                <a:cubicBezTo>
                  <a:pt x="5357863" y="856469"/>
                  <a:pt x="5319115" y="868069"/>
                  <a:pt x="5318778" y="855310"/>
                </a:cubicBezTo>
                <a:cubicBezTo>
                  <a:pt x="5303920" y="857760"/>
                  <a:pt x="5296727" y="863736"/>
                  <a:pt x="5298645" y="855171"/>
                </a:cubicBezTo>
                <a:cubicBezTo>
                  <a:pt x="5287819" y="855897"/>
                  <a:pt x="5267444" y="857825"/>
                  <a:pt x="5253828" y="859670"/>
                </a:cubicBezTo>
                <a:lnTo>
                  <a:pt x="5216955" y="866245"/>
                </a:lnTo>
                <a:lnTo>
                  <a:pt x="5214344" y="868102"/>
                </a:lnTo>
                <a:cubicBezTo>
                  <a:pt x="5210778" y="868719"/>
                  <a:pt x="5200859" y="869042"/>
                  <a:pt x="5195561" y="869949"/>
                </a:cubicBezTo>
                <a:lnTo>
                  <a:pt x="5182555" y="873542"/>
                </a:lnTo>
                <a:cubicBezTo>
                  <a:pt x="5178496" y="875023"/>
                  <a:pt x="5175066" y="876746"/>
                  <a:pt x="5172552" y="878801"/>
                </a:cubicBezTo>
                <a:cubicBezTo>
                  <a:pt x="5121406" y="873797"/>
                  <a:pt x="5080096" y="886529"/>
                  <a:pt x="5027993" y="889666"/>
                </a:cubicBezTo>
                <a:cubicBezTo>
                  <a:pt x="4999924" y="877115"/>
                  <a:pt x="4946973" y="919452"/>
                  <a:pt x="4939844" y="934802"/>
                </a:cubicBezTo>
                <a:cubicBezTo>
                  <a:pt x="4895154" y="940701"/>
                  <a:pt x="4844006" y="928240"/>
                  <a:pt x="4792576" y="934820"/>
                </a:cubicBezTo>
                <a:lnTo>
                  <a:pt x="4602423" y="958063"/>
                </a:lnTo>
                <a:cubicBezTo>
                  <a:pt x="4488530" y="967131"/>
                  <a:pt x="4399004" y="969822"/>
                  <a:pt x="4290656" y="969152"/>
                </a:cubicBezTo>
                <a:cubicBezTo>
                  <a:pt x="4182308" y="968482"/>
                  <a:pt x="4046938" y="971167"/>
                  <a:pt x="3952334" y="954043"/>
                </a:cubicBezTo>
                <a:lnTo>
                  <a:pt x="3858560" y="948781"/>
                </a:lnTo>
                <a:lnTo>
                  <a:pt x="3846597" y="948382"/>
                </a:lnTo>
                <a:cubicBezTo>
                  <a:pt x="3807516" y="956616"/>
                  <a:pt x="3767475" y="941640"/>
                  <a:pt x="3736044" y="947759"/>
                </a:cubicBezTo>
                <a:cubicBezTo>
                  <a:pt x="3727323" y="948128"/>
                  <a:pt x="3719828" y="947771"/>
                  <a:pt x="3713136" y="946963"/>
                </a:cubicBezTo>
                <a:lnTo>
                  <a:pt x="3695939" y="943639"/>
                </a:lnTo>
                <a:lnTo>
                  <a:pt x="3694125" y="940567"/>
                </a:lnTo>
                <a:lnTo>
                  <a:pt x="3681925" y="939706"/>
                </a:lnTo>
                <a:lnTo>
                  <a:pt x="3679204" y="938926"/>
                </a:lnTo>
                <a:cubicBezTo>
                  <a:pt x="3668160" y="939028"/>
                  <a:pt x="3634193" y="940875"/>
                  <a:pt x="3615656" y="940320"/>
                </a:cubicBezTo>
                <a:cubicBezTo>
                  <a:pt x="3582626" y="936974"/>
                  <a:pt x="3593904" y="949140"/>
                  <a:pt x="3567983" y="935596"/>
                </a:cubicBezTo>
                <a:cubicBezTo>
                  <a:pt x="3504185" y="939048"/>
                  <a:pt x="3482818" y="922224"/>
                  <a:pt x="3422423" y="932129"/>
                </a:cubicBezTo>
                <a:cubicBezTo>
                  <a:pt x="3369166" y="933413"/>
                  <a:pt x="3329486" y="910108"/>
                  <a:pt x="3310925" y="911072"/>
                </a:cubicBezTo>
                <a:cubicBezTo>
                  <a:pt x="3261363" y="909787"/>
                  <a:pt x="3198415" y="933574"/>
                  <a:pt x="3139421" y="934151"/>
                </a:cubicBezTo>
                <a:cubicBezTo>
                  <a:pt x="3088799" y="931012"/>
                  <a:pt x="3038941" y="938464"/>
                  <a:pt x="2996922" y="927537"/>
                </a:cubicBezTo>
                <a:cubicBezTo>
                  <a:pt x="2992673" y="929234"/>
                  <a:pt x="2987900" y="930498"/>
                  <a:pt x="2982785" y="931453"/>
                </a:cubicBezTo>
                <a:lnTo>
                  <a:pt x="2967478" y="933397"/>
                </a:lnTo>
                <a:lnTo>
                  <a:pt x="2948552" y="932961"/>
                </a:lnTo>
                <a:lnTo>
                  <a:pt x="2944404" y="934452"/>
                </a:lnTo>
                <a:lnTo>
                  <a:pt x="2908608" y="937205"/>
                </a:lnTo>
                <a:lnTo>
                  <a:pt x="2904443" y="936455"/>
                </a:lnTo>
                <a:lnTo>
                  <a:pt x="2868935" y="938022"/>
                </a:lnTo>
                <a:lnTo>
                  <a:pt x="2868586" y="937487"/>
                </a:lnTo>
                <a:cubicBezTo>
                  <a:pt x="2866994" y="936327"/>
                  <a:pt x="2864292" y="935538"/>
                  <a:pt x="2859191" y="935503"/>
                </a:cubicBezTo>
                <a:cubicBezTo>
                  <a:pt x="2869075" y="927418"/>
                  <a:pt x="2856828" y="932364"/>
                  <a:pt x="2840915" y="932977"/>
                </a:cubicBezTo>
                <a:lnTo>
                  <a:pt x="2763509" y="921850"/>
                </a:lnTo>
                <a:lnTo>
                  <a:pt x="2756121" y="921864"/>
                </a:lnTo>
                <a:cubicBezTo>
                  <a:pt x="2756081" y="921822"/>
                  <a:pt x="2756039" y="921781"/>
                  <a:pt x="2755998" y="921739"/>
                </a:cubicBezTo>
                <a:cubicBezTo>
                  <a:pt x="2754445" y="921476"/>
                  <a:pt x="2752036" y="921380"/>
                  <a:pt x="2748255" y="921505"/>
                </a:cubicBezTo>
                <a:lnTo>
                  <a:pt x="2694601" y="915575"/>
                </a:lnTo>
                <a:cubicBezTo>
                  <a:pt x="2671223" y="919874"/>
                  <a:pt x="2666972" y="913376"/>
                  <a:pt x="2635357" y="910976"/>
                </a:cubicBezTo>
                <a:cubicBezTo>
                  <a:pt x="2621906" y="915051"/>
                  <a:pt x="2611315" y="913542"/>
                  <a:pt x="2601047" y="910263"/>
                </a:cubicBezTo>
                <a:cubicBezTo>
                  <a:pt x="2570084" y="912074"/>
                  <a:pt x="2542135" y="907435"/>
                  <a:pt x="2507482" y="906211"/>
                </a:cubicBezTo>
                <a:cubicBezTo>
                  <a:pt x="2469706" y="911437"/>
                  <a:pt x="2450920" y="901812"/>
                  <a:pt x="2413884" y="900545"/>
                </a:cubicBezTo>
                <a:cubicBezTo>
                  <a:pt x="2381338" y="909664"/>
                  <a:pt x="2387753" y="892438"/>
                  <a:pt x="2368912" y="888755"/>
                </a:cubicBezTo>
                <a:lnTo>
                  <a:pt x="2349490" y="889719"/>
                </a:lnTo>
                <a:lnTo>
                  <a:pt x="2344290" y="890584"/>
                </a:lnTo>
                <a:cubicBezTo>
                  <a:pt x="2340673" y="891041"/>
                  <a:pt x="2338228" y="891167"/>
                  <a:pt x="2336488" y="891058"/>
                </a:cubicBezTo>
                <a:lnTo>
                  <a:pt x="2329015" y="891627"/>
                </a:lnTo>
                <a:cubicBezTo>
                  <a:pt x="2316843" y="893039"/>
                  <a:pt x="2305064" y="894669"/>
                  <a:pt x="2293898" y="896431"/>
                </a:cubicBezTo>
                <a:cubicBezTo>
                  <a:pt x="2282637" y="890404"/>
                  <a:pt x="2242346" y="900851"/>
                  <a:pt x="2243927" y="888076"/>
                </a:cubicBezTo>
                <a:cubicBezTo>
                  <a:pt x="2228778" y="890081"/>
                  <a:pt x="2220725" y="895845"/>
                  <a:pt x="2223920" y="887331"/>
                </a:cubicBezTo>
                <a:cubicBezTo>
                  <a:pt x="2218877" y="887756"/>
                  <a:pt x="2215583" y="887254"/>
                  <a:pt x="2213081" y="886302"/>
                </a:cubicBezTo>
                <a:lnTo>
                  <a:pt x="2212307" y="885829"/>
                </a:lnTo>
                <a:lnTo>
                  <a:pt x="2152321" y="894418"/>
                </a:lnTo>
                <a:lnTo>
                  <a:pt x="2140985" y="895968"/>
                </a:lnTo>
                <a:lnTo>
                  <a:pt x="2121210" y="899354"/>
                </a:lnTo>
                <a:lnTo>
                  <a:pt x="2119146" y="899033"/>
                </a:lnTo>
                <a:lnTo>
                  <a:pt x="2105666" y="902240"/>
                </a:lnTo>
                <a:cubicBezTo>
                  <a:pt x="2101407" y="903601"/>
                  <a:pt x="2097735" y="905221"/>
                  <a:pt x="2094924" y="907203"/>
                </a:cubicBezTo>
                <a:cubicBezTo>
                  <a:pt x="2044793" y="900664"/>
                  <a:pt x="2001785" y="912168"/>
                  <a:pt x="1949478" y="913748"/>
                </a:cubicBezTo>
                <a:cubicBezTo>
                  <a:pt x="1891937" y="919585"/>
                  <a:pt x="1810334" y="935486"/>
                  <a:pt x="1749684" y="942223"/>
                </a:cubicBezTo>
                <a:lnTo>
                  <a:pt x="1585576" y="954170"/>
                </a:lnTo>
                <a:cubicBezTo>
                  <a:pt x="1549165" y="943719"/>
                  <a:pt x="1511425" y="950847"/>
                  <a:pt x="1476250" y="950653"/>
                </a:cubicBezTo>
                <a:cubicBezTo>
                  <a:pt x="1488515" y="961596"/>
                  <a:pt x="1432660" y="946795"/>
                  <a:pt x="1433927" y="959926"/>
                </a:cubicBezTo>
                <a:cubicBezTo>
                  <a:pt x="1427485" y="959475"/>
                  <a:pt x="1421205" y="958623"/>
                  <a:pt x="1414893" y="957671"/>
                </a:cubicBezTo>
                <a:lnTo>
                  <a:pt x="1411585" y="957179"/>
                </a:lnTo>
                <a:lnTo>
                  <a:pt x="1398896" y="957460"/>
                </a:lnTo>
                <a:lnTo>
                  <a:pt x="1394632" y="954725"/>
                </a:lnTo>
                <a:lnTo>
                  <a:pt x="1375043" y="953132"/>
                </a:lnTo>
                <a:cubicBezTo>
                  <a:pt x="1367813" y="952970"/>
                  <a:pt x="1360155" y="953305"/>
                  <a:pt x="1351876" y="954436"/>
                </a:cubicBezTo>
                <a:cubicBezTo>
                  <a:pt x="1325912" y="963028"/>
                  <a:pt x="1274459" y="952492"/>
                  <a:pt x="1242676" y="963767"/>
                </a:cubicBezTo>
                <a:cubicBezTo>
                  <a:pt x="1230276" y="966918"/>
                  <a:pt x="1216715" y="977098"/>
                  <a:pt x="1205993" y="974080"/>
                </a:cubicBezTo>
                <a:cubicBezTo>
                  <a:pt x="1174251" y="974112"/>
                  <a:pt x="1086982" y="964420"/>
                  <a:pt x="1052221" y="963954"/>
                </a:cubicBezTo>
                <a:cubicBezTo>
                  <a:pt x="1038515" y="970622"/>
                  <a:pt x="1009522" y="962342"/>
                  <a:pt x="968270" y="964761"/>
                </a:cubicBezTo>
                <a:cubicBezTo>
                  <a:pt x="943437" y="973698"/>
                  <a:pt x="900136" y="991017"/>
                  <a:pt x="874493" y="998122"/>
                </a:cubicBezTo>
                <a:cubicBezTo>
                  <a:pt x="848849" y="1005226"/>
                  <a:pt x="853424" y="1009427"/>
                  <a:pt x="814411" y="1007391"/>
                </a:cubicBezTo>
                <a:cubicBezTo>
                  <a:pt x="765926" y="1022821"/>
                  <a:pt x="732885" y="1009859"/>
                  <a:pt x="688604" y="1015631"/>
                </a:cubicBezTo>
                <a:cubicBezTo>
                  <a:pt x="638045" y="1020877"/>
                  <a:pt x="677999" y="1011556"/>
                  <a:pt x="618171" y="1027260"/>
                </a:cubicBezTo>
                <a:cubicBezTo>
                  <a:pt x="609680" y="1023165"/>
                  <a:pt x="583253" y="1020277"/>
                  <a:pt x="570379" y="1023487"/>
                </a:cubicBezTo>
                <a:cubicBezTo>
                  <a:pt x="543992" y="1022523"/>
                  <a:pt x="505183" y="1001686"/>
                  <a:pt x="482519" y="1002108"/>
                </a:cubicBezTo>
                <a:cubicBezTo>
                  <a:pt x="464011" y="1002285"/>
                  <a:pt x="495211" y="1007995"/>
                  <a:pt x="475319" y="1009922"/>
                </a:cubicBezTo>
                <a:cubicBezTo>
                  <a:pt x="450818" y="1011135"/>
                  <a:pt x="454804" y="1022539"/>
                  <a:pt x="431104" y="1009317"/>
                </a:cubicBezTo>
                <a:cubicBezTo>
                  <a:pt x="406857" y="1014651"/>
                  <a:pt x="399686" y="1008456"/>
                  <a:pt x="363782" y="1007585"/>
                </a:cubicBezTo>
                <a:cubicBezTo>
                  <a:pt x="350440" y="1012231"/>
                  <a:pt x="338145" y="1011245"/>
                  <a:pt x="325533" y="1008502"/>
                </a:cubicBezTo>
                <a:cubicBezTo>
                  <a:pt x="291944" y="1011745"/>
                  <a:pt x="259251" y="1008497"/>
                  <a:pt x="220429" y="1008927"/>
                </a:cubicBezTo>
                <a:cubicBezTo>
                  <a:pt x="180594" y="1015852"/>
                  <a:pt x="156150" y="1007265"/>
                  <a:pt x="114676" y="1007765"/>
                </a:cubicBezTo>
                <a:cubicBezTo>
                  <a:pt x="85718" y="1006195"/>
                  <a:pt x="43316" y="1001491"/>
                  <a:pt x="13470" y="998544"/>
                </a:cubicBezTo>
                <a:lnTo>
                  <a:pt x="0" y="997355"/>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3104978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0DDCF1-B56F-E748-817E-53FA550F21FB}"/>
              </a:ext>
            </a:extLst>
          </p:cNvPr>
          <p:cNvSpPr>
            <a:spLocks noGrp="1"/>
          </p:cNvSpPr>
          <p:nvPr>
            <p:ph type="title"/>
          </p:nvPr>
        </p:nvSpPr>
        <p:spPr/>
        <p:txBody>
          <a:bodyPr/>
          <a:lstStyle/>
          <a:p>
            <a:endParaRPr lang="es-MX"/>
          </a:p>
        </p:txBody>
      </p:sp>
      <p:sp>
        <p:nvSpPr>
          <p:cNvPr id="3" name="Marcador de contenido 2">
            <a:extLst>
              <a:ext uri="{FF2B5EF4-FFF2-40B4-BE49-F238E27FC236}">
                <a16:creationId xmlns:a16="http://schemas.microsoft.com/office/drawing/2014/main" id="{828DE671-344D-824E-B1DB-35F34BAB5B04}"/>
              </a:ext>
            </a:extLst>
          </p:cNvPr>
          <p:cNvSpPr>
            <a:spLocks noGrp="1"/>
          </p:cNvSpPr>
          <p:nvPr>
            <p:ph idx="1"/>
          </p:nvPr>
        </p:nvSpPr>
        <p:spPr/>
        <p:txBody>
          <a:bodyPr/>
          <a:lstStyle/>
          <a:p>
            <a:endParaRPr lang="es-MX"/>
          </a:p>
        </p:txBody>
      </p:sp>
      <p:pic>
        <p:nvPicPr>
          <p:cNvPr id="4" name="Imagen 3">
            <a:extLst>
              <a:ext uri="{FF2B5EF4-FFF2-40B4-BE49-F238E27FC236}">
                <a16:creationId xmlns:a16="http://schemas.microsoft.com/office/drawing/2014/main" id="{D154ADE5-0057-284C-8077-E37A720A92AA}"/>
              </a:ext>
            </a:extLst>
          </p:cNvPr>
          <p:cNvPicPr>
            <a:picLocks noChangeAspect="1"/>
          </p:cNvPicPr>
          <p:nvPr/>
        </p:nvPicPr>
        <p:blipFill>
          <a:blip r:embed="rId2"/>
          <a:stretch>
            <a:fillRect/>
          </a:stretch>
        </p:blipFill>
        <p:spPr>
          <a:xfrm>
            <a:off x="1644650" y="228600"/>
            <a:ext cx="8902700" cy="6400800"/>
          </a:xfrm>
          <a:prstGeom prst="rect">
            <a:avLst/>
          </a:prstGeom>
        </p:spPr>
      </p:pic>
    </p:spTree>
    <p:extLst>
      <p:ext uri="{BB962C8B-B14F-4D97-AF65-F5344CB8AC3E}">
        <p14:creationId xmlns:p14="http://schemas.microsoft.com/office/powerpoint/2010/main" val="34860512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65" name="Rectangle 19464">
            <a:extLst>
              <a:ext uri="{FF2B5EF4-FFF2-40B4-BE49-F238E27FC236}">
                <a16:creationId xmlns:a16="http://schemas.microsoft.com/office/drawing/2014/main" id="{A9F529C3-C941-49FD-8C67-82F134F64B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50000"/>
              <a:lumOff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67" name="Rectangle 19466">
            <a:extLst>
              <a:ext uri="{FF2B5EF4-FFF2-40B4-BE49-F238E27FC236}">
                <a16:creationId xmlns:a16="http://schemas.microsoft.com/office/drawing/2014/main" id="{20586029-32A0-47E5-9AEC-AE3ABA6B9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458" name="Picture 2" descr="Buy The Senses: Design Beyond Vision (design book exploring inclusive and multisensory  design practices across disciplines) Book Online at Low Prices in India |  The Senses: Design Beyond Vision (design book exploring">
            <a:extLst>
              <a:ext uri="{FF2B5EF4-FFF2-40B4-BE49-F238E27FC236}">
                <a16:creationId xmlns:a16="http://schemas.microsoft.com/office/drawing/2014/main" id="{FA8561FE-43F5-4D41-8E3C-FFDC0009DA10}"/>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99319" y="1762538"/>
            <a:ext cx="3450294" cy="4451993"/>
          </a:xfrm>
          <a:prstGeom prst="rect">
            <a:avLst/>
          </a:prstGeom>
          <a:noFill/>
          <a:extLst>
            <a:ext uri="{909E8E84-426E-40DD-AFC4-6F175D3DCCD1}">
              <a14:hiddenFill xmlns:a14="http://schemas.microsoft.com/office/drawing/2010/main">
                <a:solidFill>
                  <a:srgbClr val="FFFFFF"/>
                </a:solidFill>
              </a14:hiddenFill>
            </a:ext>
          </a:extLst>
        </p:spPr>
      </p:pic>
      <p:cxnSp>
        <p:nvCxnSpPr>
          <p:cNvPr id="19469" name="Straight Connector 19468">
            <a:extLst>
              <a:ext uri="{FF2B5EF4-FFF2-40B4-BE49-F238E27FC236}">
                <a16:creationId xmlns:a16="http://schemas.microsoft.com/office/drawing/2014/main" id="{8C730EAB-A532-4295-A302-FB4B90DB9F5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79958" y="1143000"/>
            <a:ext cx="0" cy="4572000"/>
          </a:xfrm>
          <a:prstGeom prst="line">
            <a:avLst/>
          </a:prstGeom>
          <a:ln>
            <a:solidFill>
              <a:srgbClr val="4E4E4E"/>
            </a:solidFill>
          </a:ln>
        </p:spPr>
        <p:style>
          <a:lnRef idx="1">
            <a:schemeClr val="accent1"/>
          </a:lnRef>
          <a:fillRef idx="0">
            <a:schemeClr val="accent1"/>
          </a:fillRef>
          <a:effectRef idx="0">
            <a:schemeClr val="accent1"/>
          </a:effectRef>
          <a:fontRef idx="minor">
            <a:schemeClr val="tx1"/>
          </a:fontRef>
        </p:style>
      </p:cxnSp>
      <p:pic>
        <p:nvPicPr>
          <p:cNvPr id="19460" name="Picture 4" descr="PDF) Designing for Multi-sensory Experiences in the Built Environment">
            <a:extLst>
              <a:ext uri="{FF2B5EF4-FFF2-40B4-BE49-F238E27FC236}">
                <a16:creationId xmlns:a16="http://schemas.microsoft.com/office/drawing/2014/main" id="{796C896F-AD59-D448-B777-65D6BB07267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722155" y="1762539"/>
            <a:ext cx="3149783" cy="4451993"/>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8D2A21D7-AA6F-5C4B-8D84-278D09F2BC08}"/>
              </a:ext>
            </a:extLst>
          </p:cNvPr>
          <p:cNvSpPr txBox="1"/>
          <p:nvPr/>
        </p:nvSpPr>
        <p:spPr>
          <a:xfrm>
            <a:off x="1999319" y="958334"/>
            <a:ext cx="1285480" cy="369332"/>
          </a:xfrm>
          <a:prstGeom prst="rect">
            <a:avLst/>
          </a:prstGeom>
          <a:noFill/>
        </p:spPr>
        <p:txBody>
          <a:bodyPr wrap="none" rtlCol="0">
            <a:spAutoFit/>
          </a:bodyPr>
          <a:lstStyle/>
          <a:p>
            <a:r>
              <a:rPr lang="es-MX" b="1" dirty="0"/>
              <a:t>Referencias</a:t>
            </a:r>
          </a:p>
        </p:txBody>
      </p:sp>
    </p:spTree>
    <p:extLst>
      <p:ext uri="{BB962C8B-B14F-4D97-AF65-F5344CB8AC3E}">
        <p14:creationId xmlns:p14="http://schemas.microsoft.com/office/powerpoint/2010/main" val="25589663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8632C2C-0CE4-5D45-9657-81FB420DA354}"/>
              </a:ext>
            </a:extLst>
          </p:cNvPr>
          <p:cNvSpPr>
            <a:spLocks noGrp="1"/>
          </p:cNvSpPr>
          <p:nvPr>
            <p:ph idx="1"/>
          </p:nvPr>
        </p:nvSpPr>
        <p:spPr/>
        <p:txBody>
          <a:bodyPr>
            <a:normAutofit/>
          </a:bodyPr>
          <a:lstStyle/>
          <a:p>
            <a:r>
              <a:rPr lang="es-MX" sz="1800" dirty="0">
                <a:hlinkClick r:id="rId3"/>
              </a:rPr>
              <a:t>https://metropolismag.com/viewpoints/multisensory-architecture-design-history/</a:t>
            </a:r>
            <a:endParaRPr lang="es-MX" sz="1800" dirty="0"/>
          </a:p>
          <a:p>
            <a:r>
              <a:rPr lang="es-MX" sz="1800" dirty="0">
                <a:hlinkClick r:id="rId4"/>
              </a:rPr>
              <a:t>https://www.workdesign.com/2017/04/multisensory-design-empathy-based-approach-workplace-wellness/</a:t>
            </a:r>
            <a:endParaRPr lang="es-MX" sz="1800" dirty="0"/>
          </a:p>
          <a:p>
            <a:r>
              <a:rPr lang="es-MX" sz="1800" dirty="0">
                <a:hlinkClick r:id="rId5"/>
              </a:rPr>
              <a:t>https://www.google.com/search?q=sensory+design&amp;sxsrf=AJOqlzUajfJE4hnfclZsM-okY1EwveifoQ:1679361740490&amp;source=lnms&amp;tbm=isch&amp;sa=X&amp;ved=2ahUKEwja3vb_7ev9AhWDPUQIHXuvAr4Q_AUoAXoECAEQAw&amp;biw=1283&amp;bih=706&amp;dpr=2#imgrc=e7e72jVuO2rPaM&amp;imgdii=1iOLMfTdcTjZ9M</a:t>
            </a:r>
            <a:endParaRPr lang="es-MX" sz="1800" dirty="0"/>
          </a:p>
          <a:p>
            <a:r>
              <a:rPr lang="es-MX" sz="1800" dirty="0">
                <a:hlinkClick r:id="rId6"/>
              </a:rPr>
              <a:t>https://hoteldesigns.net/industry-news/industry-insight-multi-sensory-design-in-hotel-bathrooms/</a:t>
            </a:r>
            <a:endParaRPr lang="es-MX" sz="1800" dirty="0"/>
          </a:p>
          <a:p>
            <a:r>
              <a:rPr lang="es-MX" sz="1800" dirty="0">
                <a:hlinkClick r:id="rId7"/>
              </a:rPr>
              <a:t>https://www.researchgate.net/publication/343905491_Designing_for_Multi-sensory_Experiences_in_the_Built_Environment</a:t>
            </a:r>
            <a:endParaRPr lang="es-MX" sz="1800" dirty="0"/>
          </a:p>
          <a:p>
            <a:r>
              <a:rPr lang="es-MX" sz="1800" dirty="0">
                <a:hlinkClick r:id="rId8"/>
              </a:rPr>
              <a:t>https://pixteller.com/blog/how-advancements-in-technology-impact-the-graphic-design-industry-345</a:t>
            </a:r>
            <a:endParaRPr lang="es-MX" sz="1800" dirty="0"/>
          </a:p>
          <a:p>
            <a:r>
              <a:rPr lang="es-MX" sz="1800" dirty="0">
                <a:hlinkClick r:id="rId9"/>
              </a:rPr>
              <a:t>http://www.aknamarquez.com/blog/2017/7/23/what-is-multi-sensory-design</a:t>
            </a:r>
            <a:endParaRPr lang="es-MX" sz="1800" dirty="0"/>
          </a:p>
          <a:p>
            <a:r>
              <a:rPr lang="es-MX" sz="1800" dirty="0"/>
              <a:t>https://uxdesign.cc/multi-sensory-design-can-help-you-create-memorable-designs-95dfc0f58da5</a:t>
            </a:r>
          </a:p>
        </p:txBody>
      </p:sp>
      <p:sp>
        <p:nvSpPr>
          <p:cNvPr id="6" name="CuadroTexto 5">
            <a:extLst>
              <a:ext uri="{FF2B5EF4-FFF2-40B4-BE49-F238E27FC236}">
                <a16:creationId xmlns:a16="http://schemas.microsoft.com/office/drawing/2014/main" id="{C4EED15D-66E4-6446-883C-1ADA19E08F8A}"/>
              </a:ext>
            </a:extLst>
          </p:cNvPr>
          <p:cNvSpPr txBox="1"/>
          <p:nvPr/>
        </p:nvSpPr>
        <p:spPr>
          <a:xfrm>
            <a:off x="838200" y="878821"/>
            <a:ext cx="1285480" cy="369332"/>
          </a:xfrm>
          <a:prstGeom prst="rect">
            <a:avLst/>
          </a:prstGeom>
          <a:noFill/>
        </p:spPr>
        <p:txBody>
          <a:bodyPr wrap="none" rtlCol="0">
            <a:spAutoFit/>
          </a:bodyPr>
          <a:lstStyle/>
          <a:p>
            <a:r>
              <a:rPr lang="es-MX" b="1" dirty="0"/>
              <a:t>Referencias</a:t>
            </a:r>
          </a:p>
        </p:txBody>
      </p:sp>
    </p:spTree>
    <p:extLst>
      <p:ext uri="{BB962C8B-B14F-4D97-AF65-F5344CB8AC3E}">
        <p14:creationId xmlns:p14="http://schemas.microsoft.com/office/powerpoint/2010/main" val="9933000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02" name="Rectangle 12301">
            <a:extLst>
              <a:ext uri="{FF2B5EF4-FFF2-40B4-BE49-F238E27FC236}">
                <a16:creationId xmlns:a16="http://schemas.microsoft.com/office/drawing/2014/main" id="{A9F529C3-C941-49FD-8C67-82F134F64B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50000"/>
              <a:lumOff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04" name="Rectangle 12303">
            <a:extLst>
              <a:ext uri="{FF2B5EF4-FFF2-40B4-BE49-F238E27FC236}">
                <a16:creationId xmlns:a16="http://schemas.microsoft.com/office/drawing/2014/main" id="{20586029-32A0-47E5-9AEC-AE3ABA6B9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0" name="Picture 2" descr="A Review of Sensory Design Physical Learning Environment for Autism Centre  in Malaysia | Semantic Scholar">
            <a:extLst>
              <a:ext uri="{FF2B5EF4-FFF2-40B4-BE49-F238E27FC236}">
                <a16:creationId xmlns:a16="http://schemas.microsoft.com/office/drawing/2014/main" id="{680949CF-137A-3045-A835-A1D17B737CE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721" r="10559" b="1"/>
          <a:stretch/>
        </p:blipFill>
        <p:spPr bwMode="auto">
          <a:xfrm>
            <a:off x="643467" y="1551402"/>
            <a:ext cx="5294716" cy="3755194"/>
          </a:xfrm>
          <a:prstGeom prst="rect">
            <a:avLst/>
          </a:prstGeom>
          <a:noFill/>
          <a:extLst>
            <a:ext uri="{909E8E84-426E-40DD-AFC4-6F175D3DCCD1}">
              <a14:hiddenFill xmlns:a14="http://schemas.microsoft.com/office/drawing/2010/main">
                <a:solidFill>
                  <a:srgbClr val="FFFFFF"/>
                </a:solidFill>
              </a14:hiddenFill>
            </a:ext>
          </a:extLst>
        </p:spPr>
      </p:pic>
      <p:cxnSp>
        <p:nvCxnSpPr>
          <p:cNvPr id="12306" name="Straight Connector 12305">
            <a:extLst>
              <a:ext uri="{FF2B5EF4-FFF2-40B4-BE49-F238E27FC236}">
                <a16:creationId xmlns:a16="http://schemas.microsoft.com/office/drawing/2014/main" id="{8C730EAB-A532-4295-A302-FB4B90DB9F5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79958" y="1143000"/>
            <a:ext cx="0" cy="4572000"/>
          </a:xfrm>
          <a:prstGeom prst="line">
            <a:avLst/>
          </a:prstGeom>
          <a:ln>
            <a:solidFill>
              <a:srgbClr val="4E4E4E"/>
            </a:solidFill>
          </a:ln>
        </p:spPr>
        <p:style>
          <a:lnRef idx="1">
            <a:schemeClr val="accent1"/>
          </a:lnRef>
          <a:fillRef idx="0">
            <a:schemeClr val="accent1"/>
          </a:fillRef>
          <a:effectRef idx="0">
            <a:schemeClr val="accent1"/>
          </a:effectRef>
          <a:fontRef idx="minor">
            <a:schemeClr val="tx1"/>
          </a:fontRef>
        </p:style>
      </p:cxnSp>
      <p:pic>
        <p:nvPicPr>
          <p:cNvPr id="13" name="Picture 2" descr="Why sensory design? | Cooper Hewitt, Smithsonian Design Museum">
            <a:extLst>
              <a:ext uri="{FF2B5EF4-FFF2-40B4-BE49-F238E27FC236}">
                <a16:creationId xmlns:a16="http://schemas.microsoft.com/office/drawing/2014/main" id="{4434570B-3DC5-054C-8ADB-16320C9860B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881"/>
          <a:stretch/>
        </p:blipFill>
        <p:spPr bwMode="auto">
          <a:xfrm>
            <a:off x="6424556" y="643467"/>
            <a:ext cx="4953236" cy="5571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17796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637B2035-1FCB-439A-B421-095E136C7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1" name="Rectangle 3080">
            <a:extLst>
              <a:ext uri="{FF2B5EF4-FFF2-40B4-BE49-F238E27FC236}">
                <a16:creationId xmlns:a16="http://schemas.microsoft.com/office/drawing/2014/main" id="{676D6CDF-C512-4739-B158-55EE955EFA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3" y="-1"/>
            <a:ext cx="12192000"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EE951C27-CD2F-B743-82BC-179785F3F9ED}"/>
              </a:ext>
            </a:extLst>
          </p:cNvPr>
          <p:cNvSpPr>
            <a:spLocks noGrp="1"/>
          </p:cNvSpPr>
          <p:nvPr>
            <p:ph type="title"/>
          </p:nvPr>
        </p:nvSpPr>
        <p:spPr>
          <a:xfrm>
            <a:off x="1137033" y="670559"/>
            <a:ext cx="4683321" cy="2148841"/>
          </a:xfrm>
        </p:spPr>
        <p:txBody>
          <a:bodyPr anchor="t">
            <a:noAutofit/>
          </a:bodyPr>
          <a:lstStyle/>
          <a:p>
            <a:r>
              <a:rPr lang="es-MX" sz="2400" kern="100" dirty="0">
                <a:effectLst/>
                <a:latin typeface="Calibri" panose="020F0502020204030204" pitchFamily="34" charset="0"/>
                <a:ea typeface="DengXian" panose="02010600030101010101" pitchFamily="2" charset="-122"/>
                <a:cs typeface="Arial" panose="020B0604020202020204" pitchFamily="34" charset="0"/>
              </a:rPr>
              <a:t>Para la IBERO, el programa de Diseño Gráfico es motivo de orgullo porque sus egresados han dado forma profesional a una práctica muy joven y se han erigido como agentes de cambio.</a:t>
            </a:r>
            <a:endParaRPr lang="es-MX" sz="2400" dirty="0"/>
          </a:p>
        </p:txBody>
      </p:sp>
      <p:pic>
        <p:nvPicPr>
          <p:cNvPr id="3074" name="Picture 2" descr="Diseno | IBERO">
            <a:extLst>
              <a:ext uri="{FF2B5EF4-FFF2-40B4-BE49-F238E27FC236}">
                <a16:creationId xmlns:a16="http://schemas.microsoft.com/office/drawing/2014/main" id="{8C513C8E-0269-574E-91B4-C8339295661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889" r="17852"/>
          <a:stretch/>
        </p:blipFill>
        <p:spPr bwMode="auto">
          <a:xfrm>
            <a:off x="1" y="3105151"/>
            <a:ext cx="6448424" cy="3752849"/>
          </a:xfrm>
          <a:custGeom>
            <a:avLst/>
            <a:gdLst/>
            <a:ahLst/>
            <a:cxnLst/>
            <a:rect l="l" t="t" r="r" b="b"/>
            <a:pathLst>
              <a:path w="6448424" h="3752849">
                <a:moveTo>
                  <a:pt x="0" y="0"/>
                </a:moveTo>
                <a:lnTo>
                  <a:pt x="137978" y="22215"/>
                </a:lnTo>
                <a:cubicBezTo>
                  <a:pt x="196046" y="32277"/>
                  <a:pt x="252469" y="42437"/>
                  <a:pt x="295660" y="49771"/>
                </a:cubicBezTo>
                <a:cubicBezTo>
                  <a:pt x="364885" y="66610"/>
                  <a:pt x="403214" y="32071"/>
                  <a:pt x="456941" y="65635"/>
                </a:cubicBezTo>
                <a:cubicBezTo>
                  <a:pt x="529612" y="69090"/>
                  <a:pt x="662508" y="71245"/>
                  <a:pt x="731691" y="70501"/>
                </a:cubicBezTo>
                <a:cubicBezTo>
                  <a:pt x="768741" y="62400"/>
                  <a:pt x="808263" y="64633"/>
                  <a:pt x="841820" y="61171"/>
                </a:cubicBezTo>
                <a:cubicBezTo>
                  <a:pt x="958973" y="43639"/>
                  <a:pt x="1009730" y="45863"/>
                  <a:pt x="1068219" y="39136"/>
                </a:cubicBezTo>
                <a:cubicBezTo>
                  <a:pt x="1104329" y="33447"/>
                  <a:pt x="1156536" y="44203"/>
                  <a:pt x="1174190" y="38808"/>
                </a:cubicBezTo>
                <a:cubicBezTo>
                  <a:pt x="1188943" y="36385"/>
                  <a:pt x="1213832" y="14880"/>
                  <a:pt x="1225923" y="34507"/>
                </a:cubicBezTo>
                <a:cubicBezTo>
                  <a:pt x="1305283" y="8501"/>
                  <a:pt x="1319617" y="30839"/>
                  <a:pt x="1385617" y="18003"/>
                </a:cubicBezTo>
                <a:cubicBezTo>
                  <a:pt x="1461876" y="-26747"/>
                  <a:pt x="1519510" y="56342"/>
                  <a:pt x="1563967" y="4638"/>
                </a:cubicBezTo>
                <a:lnTo>
                  <a:pt x="1676634" y="10582"/>
                </a:lnTo>
                <a:lnTo>
                  <a:pt x="1769429" y="20265"/>
                </a:lnTo>
                <a:cubicBezTo>
                  <a:pt x="1790625" y="23534"/>
                  <a:pt x="1880369" y="18448"/>
                  <a:pt x="1900584" y="27732"/>
                </a:cubicBezTo>
                <a:cubicBezTo>
                  <a:pt x="2072430" y="22762"/>
                  <a:pt x="2014935" y="5831"/>
                  <a:pt x="2127041" y="22101"/>
                </a:cubicBezTo>
                <a:cubicBezTo>
                  <a:pt x="2168847" y="65820"/>
                  <a:pt x="2153052" y="28773"/>
                  <a:pt x="2211644" y="44507"/>
                </a:cubicBezTo>
                <a:cubicBezTo>
                  <a:pt x="2211201" y="9921"/>
                  <a:pt x="2277596" y="73686"/>
                  <a:pt x="2299605" y="38004"/>
                </a:cubicBezTo>
                <a:cubicBezTo>
                  <a:pt x="2309570" y="41997"/>
                  <a:pt x="2318531" y="46991"/>
                  <a:pt x="2327359" y="52270"/>
                </a:cubicBezTo>
                <a:lnTo>
                  <a:pt x="2331995" y="55017"/>
                </a:lnTo>
                <a:lnTo>
                  <a:pt x="2353777" y="59755"/>
                </a:lnTo>
                <a:lnTo>
                  <a:pt x="2355893" y="68914"/>
                </a:lnTo>
                <a:lnTo>
                  <a:pt x="2385794" y="81650"/>
                </a:lnTo>
                <a:cubicBezTo>
                  <a:pt x="2397613" y="85211"/>
                  <a:pt x="2411061" y="87627"/>
                  <a:pt x="2427010" y="88184"/>
                </a:cubicBezTo>
                <a:cubicBezTo>
                  <a:pt x="2486314" y="76422"/>
                  <a:pt x="2553170" y="126870"/>
                  <a:pt x="2627153" y="110451"/>
                </a:cubicBezTo>
                <a:cubicBezTo>
                  <a:pt x="2653722" y="107383"/>
                  <a:pt x="2732043" y="116068"/>
                  <a:pt x="2744462" y="128780"/>
                </a:cubicBezTo>
                <a:cubicBezTo>
                  <a:pt x="2760299" y="132873"/>
                  <a:pt x="2780248" y="130843"/>
                  <a:pt x="2785202" y="143610"/>
                </a:cubicBezTo>
                <a:cubicBezTo>
                  <a:pt x="2794558" y="159316"/>
                  <a:pt x="2856498" y="142821"/>
                  <a:pt x="2844667" y="159029"/>
                </a:cubicBezTo>
                <a:cubicBezTo>
                  <a:pt x="2888530" y="147871"/>
                  <a:pt x="2914187" y="181391"/>
                  <a:pt x="2946649" y="192330"/>
                </a:cubicBezTo>
                <a:cubicBezTo>
                  <a:pt x="2981872" y="180417"/>
                  <a:pt x="3015239" y="215115"/>
                  <a:pt x="3088812" y="226485"/>
                </a:cubicBezTo>
                <a:cubicBezTo>
                  <a:pt x="3127734" y="212524"/>
                  <a:pt x="3138301" y="234381"/>
                  <a:pt x="3208669" y="217774"/>
                </a:cubicBezTo>
                <a:cubicBezTo>
                  <a:pt x="3242208" y="219284"/>
                  <a:pt x="3229623" y="233297"/>
                  <a:pt x="3290045" y="235553"/>
                </a:cubicBezTo>
                <a:cubicBezTo>
                  <a:pt x="3399655" y="215239"/>
                  <a:pt x="3444518" y="245862"/>
                  <a:pt x="3529335" y="249571"/>
                </a:cubicBezTo>
                <a:cubicBezTo>
                  <a:pt x="3623697" y="257405"/>
                  <a:pt x="3587652" y="268832"/>
                  <a:pt x="3716766" y="252690"/>
                </a:cubicBezTo>
                <a:cubicBezTo>
                  <a:pt x="3723469" y="267318"/>
                  <a:pt x="3737863" y="269842"/>
                  <a:pt x="3765333" y="266823"/>
                </a:cubicBezTo>
                <a:cubicBezTo>
                  <a:pt x="3810754" y="271601"/>
                  <a:pt x="3792745" y="303866"/>
                  <a:pt x="3846897" y="290090"/>
                </a:cubicBezTo>
                <a:cubicBezTo>
                  <a:pt x="3830941" y="306608"/>
                  <a:pt x="3929114" y="308026"/>
                  <a:pt x="3900217" y="323590"/>
                </a:cubicBezTo>
                <a:cubicBezTo>
                  <a:pt x="3922367" y="343425"/>
                  <a:pt x="3948574" y="318948"/>
                  <a:pt x="3971444" y="336662"/>
                </a:cubicBezTo>
                <a:cubicBezTo>
                  <a:pt x="4002781" y="344193"/>
                  <a:pt x="3960997" y="315419"/>
                  <a:pt x="3997868" y="318867"/>
                </a:cubicBezTo>
                <a:cubicBezTo>
                  <a:pt x="4041159" y="326219"/>
                  <a:pt x="4055435" y="293981"/>
                  <a:pt x="4070852" y="339615"/>
                </a:cubicBezTo>
                <a:cubicBezTo>
                  <a:pt x="4121286" y="335828"/>
                  <a:pt x="4121920" y="355506"/>
                  <a:pt x="4180483" y="373369"/>
                </a:cubicBezTo>
                <a:cubicBezTo>
                  <a:pt x="4211379" y="366707"/>
                  <a:pt x="4230171" y="374664"/>
                  <a:pt x="4246264" y="387458"/>
                </a:cubicBezTo>
                <a:cubicBezTo>
                  <a:pt x="4308508" y="393310"/>
                  <a:pt x="4357326" y="416142"/>
                  <a:pt x="4423169" y="431783"/>
                </a:cubicBezTo>
                <a:lnTo>
                  <a:pt x="4446752" y="435383"/>
                </a:lnTo>
                <a:lnTo>
                  <a:pt x="4446954" y="435566"/>
                </a:lnTo>
                <a:cubicBezTo>
                  <a:pt x="4508528" y="480137"/>
                  <a:pt x="4617740" y="529869"/>
                  <a:pt x="4662523" y="553169"/>
                </a:cubicBezTo>
                <a:cubicBezTo>
                  <a:pt x="4720320" y="547046"/>
                  <a:pt x="4678644" y="560102"/>
                  <a:pt x="4715641" y="575354"/>
                </a:cubicBezTo>
                <a:cubicBezTo>
                  <a:pt x="4682056" y="593278"/>
                  <a:pt x="4768370" y="586520"/>
                  <a:pt x="4742071" y="614016"/>
                </a:cubicBezTo>
                <a:cubicBezTo>
                  <a:pt x="4749637" y="615922"/>
                  <a:pt x="4757797" y="616899"/>
                  <a:pt x="4766183" y="617675"/>
                </a:cubicBezTo>
                <a:lnTo>
                  <a:pt x="4770562" y="618094"/>
                </a:lnTo>
                <a:lnTo>
                  <a:pt x="4783240" y="624350"/>
                </a:lnTo>
                <a:lnTo>
                  <a:pt x="4792882" y="620401"/>
                </a:lnTo>
                <a:lnTo>
                  <a:pt x="4816310" y="625721"/>
                </a:lnTo>
                <a:cubicBezTo>
                  <a:pt x="4824144" y="628595"/>
                  <a:pt x="4831482" y="632720"/>
                  <a:pt x="4837953" y="638824"/>
                </a:cubicBezTo>
                <a:cubicBezTo>
                  <a:pt x="4848645" y="668753"/>
                  <a:pt x="4922266" y="669148"/>
                  <a:pt x="4933914" y="707398"/>
                </a:cubicBezTo>
                <a:cubicBezTo>
                  <a:pt x="4940833" y="719653"/>
                  <a:pt x="4978358" y="746502"/>
                  <a:pt x="4995259" y="744825"/>
                </a:cubicBezTo>
                <a:cubicBezTo>
                  <a:pt x="5005107" y="749034"/>
                  <a:pt x="5010567" y="758092"/>
                  <a:pt x="5024744" y="753396"/>
                </a:cubicBezTo>
                <a:cubicBezTo>
                  <a:pt x="5047511" y="761361"/>
                  <a:pt x="5109162" y="783016"/>
                  <a:pt x="5131877" y="792613"/>
                </a:cubicBezTo>
                <a:cubicBezTo>
                  <a:pt x="5132671" y="802792"/>
                  <a:pt x="5144554" y="806683"/>
                  <a:pt x="5161031" y="810975"/>
                </a:cubicBezTo>
                <a:lnTo>
                  <a:pt x="5176815" y="815342"/>
                </a:lnTo>
                <a:lnTo>
                  <a:pt x="5180064" y="831233"/>
                </a:lnTo>
                <a:cubicBezTo>
                  <a:pt x="5202966" y="819270"/>
                  <a:pt x="5188976" y="863361"/>
                  <a:pt x="5215059" y="865080"/>
                </a:cubicBezTo>
                <a:cubicBezTo>
                  <a:pt x="5235765" y="864786"/>
                  <a:pt x="5236347" y="878098"/>
                  <a:pt x="5245643" y="887119"/>
                </a:cubicBezTo>
                <a:cubicBezTo>
                  <a:pt x="5267660" y="891609"/>
                  <a:pt x="5295742" y="939348"/>
                  <a:pt x="5295952" y="957174"/>
                </a:cubicBezTo>
                <a:cubicBezTo>
                  <a:pt x="5284322" y="1008946"/>
                  <a:pt x="5374979" y="1038019"/>
                  <a:pt x="5367826" y="1079140"/>
                </a:cubicBezTo>
                <a:cubicBezTo>
                  <a:pt x="5371668" y="1089190"/>
                  <a:pt x="5377921" y="1097135"/>
                  <a:pt x="5385646" y="1103730"/>
                </a:cubicBezTo>
                <a:lnTo>
                  <a:pt x="5410965" y="1119397"/>
                </a:lnTo>
                <a:lnTo>
                  <a:pt x="5436960" y="1130910"/>
                </a:lnTo>
                <a:lnTo>
                  <a:pt x="5442083" y="1133134"/>
                </a:lnTo>
                <a:cubicBezTo>
                  <a:pt x="5451910" y="1137346"/>
                  <a:pt x="5457170" y="1169188"/>
                  <a:pt x="5465219" y="1174479"/>
                </a:cubicBezTo>
                <a:cubicBezTo>
                  <a:pt x="5488744" y="1195184"/>
                  <a:pt x="5467141" y="1223401"/>
                  <a:pt x="5488171" y="1238604"/>
                </a:cubicBezTo>
                <a:cubicBezTo>
                  <a:pt x="5523491" y="1271811"/>
                  <a:pt x="5486623" y="1305961"/>
                  <a:pt x="5562172" y="1320840"/>
                </a:cubicBezTo>
                <a:cubicBezTo>
                  <a:pt x="5601634" y="1385316"/>
                  <a:pt x="5636528" y="1453139"/>
                  <a:pt x="5686905" y="1512529"/>
                </a:cubicBezTo>
                <a:cubicBezTo>
                  <a:pt x="5729049" y="1575678"/>
                  <a:pt x="5699691" y="1553768"/>
                  <a:pt x="5748726" y="1623716"/>
                </a:cubicBezTo>
                <a:cubicBezTo>
                  <a:pt x="5783098" y="1689734"/>
                  <a:pt x="5789710" y="1639740"/>
                  <a:pt x="5842593" y="1726595"/>
                </a:cubicBezTo>
                <a:cubicBezTo>
                  <a:pt x="5837824" y="1733043"/>
                  <a:pt x="5862023" y="1845188"/>
                  <a:pt x="5861042" y="1851837"/>
                </a:cubicBezTo>
                <a:cubicBezTo>
                  <a:pt x="5874156" y="1887981"/>
                  <a:pt x="5901790" y="1919218"/>
                  <a:pt x="5921290" y="1943460"/>
                </a:cubicBezTo>
                <a:lnTo>
                  <a:pt x="5978046" y="1997284"/>
                </a:lnTo>
                <a:lnTo>
                  <a:pt x="5992479" y="2056720"/>
                </a:lnTo>
                <a:cubicBezTo>
                  <a:pt x="6011078" y="2079033"/>
                  <a:pt x="6072687" y="2117397"/>
                  <a:pt x="6089639" y="2131171"/>
                </a:cubicBezTo>
                <a:lnTo>
                  <a:pt x="6094199" y="2139379"/>
                </a:lnTo>
                <a:lnTo>
                  <a:pt x="6094822" y="2139386"/>
                </a:lnTo>
                <a:cubicBezTo>
                  <a:pt x="6096947" y="2140841"/>
                  <a:pt x="6098876" y="2143416"/>
                  <a:pt x="6100692" y="2147736"/>
                </a:cubicBezTo>
                <a:lnTo>
                  <a:pt x="6102516" y="2154343"/>
                </a:lnTo>
                <a:lnTo>
                  <a:pt x="6111361" y="2170264"/>
                </a:lnTo>
                <a:lnTo>
                  <a:pt x="6215475" y="2270153"/>
                </a:lnTo>
                <a:lnTo>
                  <a:pt x="6255966" y="2335401"/>
                </a:lnTo>
                <a:lnTo>
                  <a:pt x="6272711" y="2385144"/>
                </a:lnTo>
                <a:cubicBezTo>
                  <a:pt x="6282320" y="2406495"/>
                  <a:pt x="6299066" y="2405139"/>
                  <a:pt x="6304347" y="2439388"/>
                </a:cubicBezTo>
                <a:cubicBezTo>
                  <a:pt x="6297131" y="2486231"/>
                  <a:pt x="6325530" y="2500962"/>
                  <a:pt x="6326729" y="2549400"/>
                </a:cubicBezTo>
                <a:cubicBezTo>
                  <a:pt x="6325926" y="2572066"/>
                  <a:pt x="6339111" y="2599957"/>
                  <a:pt x="6344663" y="2628839"/>
                </a:cubicBezTo>
                <a:lnTo>
                  <a:pt x="6375811" y="2639204"/>
                </a:lnTo>
                <a:cubicBezTo>
                  <a:pt x="6375427" y="2643533"/>
                  <a:pt x="6375041" y="2647863"/>
                  <a:pt x="6374657" y="2652193"/>
                </a:cubicBezTo>
                <a:cubicBezTo>
                  <a:pt x="6373555" y="2658134"/>
                  <a:pt x="6371943" y="2662665"/>
                  <a:pt x="6369740" y="2664642"/>
                </a:cubicBezTo>
                <a:cubicBezTo>
                  <a:pt x="6368032" y="2674540"/>
                  <a:pt x="6371528" y="2686899"/>
                  <a:pt x="6361964" y="2690172"/>
                </a:cubicBezTo>
                <a:cubicBezTo>
                  <a:pt x="6350507" y="2696218"/>
                  <a:pt x="6369375" y="2734440"/>
                  <a:pt x="6355511" y="2727335"/>
                </a:cubicBezTo>
                <a:cubicBezTo>
                  <a:pt x="6358746" y="2734104"/>
                  <a:pt x="6360434" y="2742096"/>
                  <a:pt x="6361058" y="2750592"/>
                </a:cubicBezTo>
                <a:cubicBezTo>
                  <a:pt x="6361013" y="2751998"/>
                  <a:pt x="6360970" y="2753408"/>
                  <a:pt x="6360926" y="2754814"/>
                </a:cubicBezTo>
                <a:lnTo>
                  <a:pt x="6339285" y="2810353"/>
                </a:lnTo>
                <a:cubicBezTo>
                  <a:pt x="6360091" y="2854187"/>
                  <a:pt x="6313103" y="2870086"/>
                  <a:pt x="6325672" y="2908809"/>
                </a:cubicBezTo>
                <a:cubicBezTo>
                  <a:pt x="6341563" y="2966972"/>
                  <a:pt x="6291836" y="2935388"/>
                  <a:pt x="6333498" y="3009772"/>
                </a:cubicBezTo>
                <a:cubicBezTo>
                  <a:pt x="6345476" y="3039254"/>
                  <a:pt x="6345955" y="3068963"/>
                  <a:pt x="6334947" y="3095405"/>
                </a:cubicBezTo>
                <a:lnTo>
                  <a:pt x="6344768" y="3155941"/>
                </a:lnTo>
                <a:cubicBezTo>
                  <a:pt x="6348643" y="3153663"/>
                  <a:pt x="6311793" y="3186588"/>
                  <a:pt x="6314754" y="3197987"/>
                </a:cubicBezTo>
                <a:cubicBezTo>
                  <a:pt x="6318695" y="3221971"/>
                  <a:pt x="6319257" y="3226752"/>
                  <a:pt x="6304230" y="3239690"/>
                </a:cubicBezTo>
                <a:cubicBezTo>
                  <a:pt x="6306321" y="3248567"/>
                  <a:pt x="6307305" y="3254005"/>
                  <a:pt x="6308837" y="3264003"/>
                </a:cubicBezTo>
                <a:cubicBezTo>
                  <a:pt x="6301812" y="3288243"/>
                  <a:pt x="6298529" y="3302527"/>
                  <a:pt x="6309285" y="3324103"/>
                </a:cubicBezTo>
                <a:cubicBezTo>
                  <a:pt x="6301188" y="3343007"/>
                  <a:pt x="6329285" y="3359307"/>
                  <a:pt x="6342503" y="3405661"/>
                </a:cubicBezTo>
                <a:cubicBezTo>
                  <a:pt x="6338012" y="3447477"/>
                  <a:pt x="6408325" y="3505721"/>
                  <a:pt x="6401531" y="3550593"/>
                </a:cubicBezTo>
                <a:cubicBezTo>
                  <a:pt x="6395655" y="3579549"/>
                  <a:pt x="6423437" y="3594758"/>
                  <a:pt x="6427705" y="3624684"/>
                </a:cubicBezTo>
                <a:cubicBezTo>
                  <a:pt x="6416402" y="3629199"/>
                  <a:pt x="6435787" y="3639516"/>
                  <a:pt x="6448424" y="3657106"/>
                </a:cubicBezTo>
                <a:lnTo>
                  <a:pt x="6444014" y="3752742"/>
                </a:lnTo>
                <a:cubicBezTo>
                  <a:pt x="6443990" y="3752777"/>
                  <a:pt x="6443967" y="3752813"/>
                  <a:pt x="6443946" y="3752849"/>
                </a:cubicBezTo>
                <a:lnTo>
                  <a:pt x="0" y="3752849"/>
                </a:lnTo>
                <a:close/>
              </a:path>
            </a:pathLst>
          </a:custGeom>
          <a:noFill/>
          <a:extLst>
            <a:ext uri="{909E8E84-426E-40DD-AFC4-6F175D3DCCD1}">
              <a14:hiddenFill xmlns:a14="http://schemas.microsoft.com/office/drawing/2010/main">
                <a:solidFill>
                  <a:srgbClr val="FFFFFF"/>
                </a:solidFill>
              </a14:hiddenFill>
            </a:ext>
          </a:extLst>
        </p:spPr>
      </p:pic>
      <p:sp>
        <p:nvSpPr>
          <p:cNvPr id="8" name="CuadroTexto 7">
            <a:extLst>
              <a:ext uri="{FF2B5EF4-FFF2-40B4-BE49-F238E27FC236}">
                <a16:creationId xmlns:a16="http://schemas.microsoft.com/office/drawing/2014/main" id="{B2BE01BA-EE21-9947-9F18-2B8C6F025965}"/>
              </a:ext>
            </a:extLst>
          </p:cNvPr>
          <p:cNvSpPr txBox="1"/>
          <p:nvPr/>
        </p:nvSpPr>
        <p:spPr>
          <a:xfrm>
            <a:off x="6691133" y="612842"/>
            <a:ext cx="4973434" cy="5632311"/>
          </a:xfrm>
          <a:prstGeom prst="rect">
            <a:avLst/>
          </a:prstGeom>
          <a:noFill/>
        </p:spPr>
        <p:txBody>
          <a:bodyPr wrap="square">
            <a:spAutoFit/>
          </a:bodyPr>
          <a:lstStyle/>
          <a:p>
            <a:pPr marL="0" indent="0">
              <a:buNone/>
            </a:pPr>
            <a:r>
              <a:rPr lang="es-MX" sz="1800" kern="100" dirty="0">
                <a:effectLst/>
                <a:latin typeface="Calibri" panose="020F0502020204030204" pitchFamily="34" charset="0"/>
                <a:ea typeface="DengXian" panose="02010600030101010101" pitchFamily="2" charset="-122"/>
                <a:cs typeface="Arial" panose="020B0604020202020204" pitchFamily="34" charset="0"/>
              </a:rPr>
              <a:t>Sin embargo, necesitabamos ofrecer alguna visión sobre las tendencias y la dirección de la práctica profesional. Pronto quedó claro que no sólo era necesario un cambio de nombre, sino un análisis profundo de lo que los diseñadores gráficos estaban haciendo en la industria creativa.  No se trataba sólo de una crisis de nombre, sino de identidad. Los egresados de Diseño Gráfico de la IBERO prosperaron al principio gracias a la reputación de la universidad como institución educativa líder en el país, pero tuvieron que pasar a campos de trabajo no relacionados: diseñar etiquetas y dibujar logotipos no era suficiente para hacer carrera. </a:t>
            </a:r>
          </a:p>
          <a:p>
            <a:pPr marL="0" indent="0">
              <a:buNone/>
            </a:pPr>
            <a:r>
              <a:rPr lang="es-MX" sz="1800" kern="100" dirty="0">
                <a:effectLst/>
                <a:latin typeface="Calibri" panose="020F0502020204030204" pitchFamily="34" charset="0"/>
                <a:ea typeface="DengXian" panose="02010600030101010101" pitchFamily="2" charset="-122"/>
                <a:cs typeface="Arial" panose="020B0604020202020204" pitchFamily="34" charset="0"/>
              </a:rPr>
              <a:t>El crecimiento y alcance de la tecnología fue visto como una ventaja para muchos diseñadores, pero también facilitó que personas sin grado académico en diseño pudieran acceder a plataformas y lograr resultados agradables al diseñar algo rápido y barato. </a:t>
            </a:r>
          </a:p>
        </p:txBody>
      </p:sp>
    </p:spTree>
    <p:extLst>
      <p:ext uri="{BB962C8B-B14F-4D97-AF65-F5344CB8AC3E}">
        <p14:creationId xmlns:p14="http://schemas.microsoft.com/office/powerpoint/2010/main" val="3144668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F821940F-7A1D-4ACC-85B4-A932898A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5" name="Freeform: Shape 4104">
            <a:extLst>
              <a:ext uri="{FF2B5EF4-FFF2-40B4-BE49-F238E27FC236}">
                <a16:creationId xmlns:a16="http://schemas.microsoft.com/office/drawing/2014/main" id="{16674508-81D3-48CF-96BF-7FC60EAA57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741994" cy="6858000"/>
          </a:xfrm>
          <a:custGeom>
            <a:avLst/>
            <a:gdLst>
              <a:gd name="connsiteX0" fmla="*/ 0 w 6568309"/>
              <a:gd name="connsiteY0" fmla="*/ 0 h 6858000"/>
              <a:gd name="connsiteX1" fmla="*/ 362841 w 6568309"/>
              <a:gd name="connsiteY1" fmla="*/ 0 h 6858000"/>
              <a:gd name="connsiteX2" fmla="*/ 523269 w 6568309"/>
              <a:gd name="connsiteY2" fmla="*/ 0 h 6858000"/>
              <a:gd name="connsiteX3" fmla="*/ 1343025 w 6568309"/>
              <a:gd name="connsiteY3" fmla="*/ 0 h 6858000"/>
              <a:gd name="connsiteX4" fmla="*/ 1705866 w 6568309"/>
              <a:gd name="connsiteY4" fmla="*/ 0 h 6858000"/>
              <a:gd name="connsiteX5" fmla="*/ 1866294 w 6568309"/>
              <a:gd name="connsiteY5" fmla="*/ 0 h 6858000"/>
              <a:gd name="connsiteX6" fmla="*/ 5225154 w 6568309"/>
              <a:gd name="connsiteY6" fmla="*/ 0 h 6858000"/>
              <a:gd name="connsiteX7" fmla="*/ 6568179 w 6568309"/>
              <a:gd name="connsiteY7" fmla="*/ 0 h 6858000"/>
              <a:gd name="connsiteX8" fmla="*/ 6568309 w 6568309"/>
              <a:gd name="connsiteY8" fmla="*/ 1 h 6858000"/>
              <a:gd name="connsiteX9" fmla="*/ 6562951 w 6568309"/>
              <a:gd name="connsiteY9" fmla="*/ 30700 h 6858000"/>
              <a:gd name="connsiteX10" fmla="*/ 6547446 w 6568309"/>
              <a:gd name="connsiteY10" fmla="*/ 310025 h 6858000"/>
              <a:gd name="connsiteX11" fmla="*/ 6558316 w 6568309"/>
              <a:gd name="connsiteY11" fmla="*/ 443960 h 6858000"/>
              <a:gd name="connsiteX12" fmla="*/ 6528896 w 6568309"/>
              <a:gd name="connsiteY12" fmla="*/ 642659 h 6858000"/>
              <a:gd name="connsiteX13" fmla="*/ 6523095 w 6568309"/>
              <a:gd name="connsiteY13" fmla="*/ 673307 h 6858000"/>
              <a:gd name="connsiteX14" fmla="*/ 6496169 w 6568309"/>
              <a:gd name="connsiteY14" fmla="*/ 839641 h 6858000"/>
              <a:gd name="connsiteX15" fmla="*/ 6450789 w 6568309"/>
              <a:gd name="connsiteY15" fmla="*/ 958357 h 6858000"/>
              <a:gd name="connsiteX16" fmla="*/ 6453996 w 6568309"/>
              <a:gd name="connsiteY16" fmla="*/ 963398 h 6858000"/>
              <a:gd name="connsiteX17" fmla="*/ 6419467 w 6568309"/>
              <a:gd name="connsiteY17" fmla="*/ 1117169 h 6858000"/>
              <a:gd name="connsiteX18" fmla="*/ 6417348 w 6568309"/>
              <a:gd name="connsiteY18" fmla="*/ 1144352 h 6858000"/>
              <a:gd name="connsiteX19" fmla="*/ 6418473 w 6568309"/>
              <a:gd name="connsiteY19" fmla="*/ 1164484 h 6858000"/>
              <a:gd name="connsiteX20" fmla="*/ 6406979 w 6568309"/>
              <a:gd name="connsiteY20" fmla="*/ 1213829 h 6858000"/>
              <a:gd name="connsiteX21" fmla="*/ 6381928 w 6568309"/>
              <a:gd name="connsiteY21" fmla="*/ 1294823 h 6858000"/>
              <a:gd name="connsiteX22" fmla="*/ 6377948 w 6568309"/>
              <a:gd name="connsiteY22" fmla="*/ 1312193 h 6858000"/>
              <a:gd name="connsiteX23" fmla="*/ 6379894 w 6568309"/>
              <a:gd name="connsiteY23" fmla="*/ 1327626 h 6858000"/>
              <a:gd name="connsiteX24" fmla="*/ 6385024 w 6568309"/>
              <a:gd name="connsiteY24" fmla="*/ 1331644 h 6858000"/>
              <a:gd name="connsiteX25" fmla="*/ 6383696 w 6568309"/>
              <a:gd name="connsiteY25" fmla="*/ 1341276 h 6858000"/>
              <a:gd name="connsiteX26" fmla="*/ 6384464 w 6568309"/>
              <a:gd name="connsiteY26" fmla="*/ 1343945 h 6858000"/>
              <a:gd name="connsiteX27" fmla="*/ 6387748 w 6568309"/>
              <a:gd name="connsiteY27" fmla="*/ 1359134 h 6858000"/>
              <a:gd name="connsiteX28" fmla="*/ 6364157 w 6568309"/>
              <a:gd name="connsiteY28" fmla="*/ 1427803 h 6858000"/>
              <a:gd name="connsiteX29" fmla="*/ 6335874 w 6568309"/>
              <a:gd name="connsiteY29" fmla="*/ 1540278 h 6858000"/>
              <a:gd name="connsiteX30" fmla="*/ 6331892 w 6568309"/>
              <a:gd name="connsiteY30" fmla="*/ 1547262 h 6858000"/>
              <a:gd name="connsiteX31" fmla="*/ 6332744 w 6568309"/>
              <a:gd name="connsiteY31" fmla="*/ 1577056 h 6858000"/>
              <a:gd name="connsiteX32" fmla="*/ 6333604 w 6568309"/>
              <a:gd name="connsiteY32" fmla="*/ 1595898 h 6858000"/>
              <a:gd name="connsiteX33" fmla="*/ 6324749 w 6568309"/>
              <a:gd name="connsiteY33" fmla="*/ 1703726 h 6858000"/>
              <a:gd name="connsiteX34" fmla="*/ 6329594 w 6568309"/>
              <a:gd name="connsiteY34" fmla="*/ 1809535 h 6858000"/>
              <a:gd name="connsiteX35" fmla="*/ 6329062 w 6568309"/>
              <a:gd name="connsiteY35" fmla="*/ 2018310 h 6858000"/>
              <a:gd name="connsiteX36" fmla="*/ 6321735 w 6568309"/>
              <a:gd name="connsiteY36" fmla="*/ 2071355 h 6858000"/>
              <a:gd name="connsiteX37" fmla="*/ 6322678 w 6568309"/>
              <a:gd name="connsiteY37" fmla="*/ 2141166 h 6858000"/>
              <a:gd name="connsiteX38" fmla="*/ 6321340 w 6568309"/>
              <a:gd name="connsiteY38" fmla="*/ 2154548 h 6858000"/>
              <a:gd name="connsiteX39" fmla="*/ 6316582 w 6568309"/>
              <a:gd name="connsiteY39" fmla="*/ 2158153 h 6858000"/>
              <a:gd name="connsiteX40" fmla="*/ 6311428 w 6568309"/>
              <a:gd name="connsiteY40" fmla="*/ 2178174 h 6858000"/>
              <a:gd name="connsiteX41" fmla="*/ 6310192 w 6568309"/>
              <a:gd name="connsiteY41" fmla="*/ 2202858 h 6858000"/>
              <a:gd name="connsiteX42" fmla="*/ 6309211 w 6568309"/>
              <a:gd name="connsiteY42" fmla="*/ 2320214 h 6858000"/>
              <a:gd name="connsiteX43" fmla="*/ 6300151 w 6568309"/>
              <a:gd name="connsiteY43" fmla="*/ 2417011 h 6858000"/>
              <a:gd name="connsiteX44" fmla="*/ 6295176 w 6568309"/>
              <a:gd name="connsiteY44" fmla="*/ 2454207 h 6858000"/>
              <a:gd name="connsiteX45" fmla="*/ 6293727 w 6568309"/>
              <a:gd name="connsiteY45" fmla="*/ 2487203 h 6858000"/>
              <a:gd name="connsiteX46" fmla="*/ 6285477 w 6568309"/>
              <a:gd name="connsiteY46" fmla="*/ 2512282 h 6858000"/>
              <a:gd name="connsiteX47" fmla="*/ 6286205 w 6568309"/>
              <a:gd name="connsiteY47" fmla="*/ 2514318 h 6858000"/>
              <a:gd name="connsiteX48" fmla="*/ 6304629 w 6568309"/>
              <a:gd name="connsiteY48" fmla="*/ 2574334 h 6858000"/>
              <a:gd name="connsiteX49" fmla="*/ 6303842 w 6568309"/>
              <a:gd name="connsiteY49" fmla="*/ 2579877 h 6858000"/>
              <a:gd name="connsiteX50" fmla="*/ 6303953 w 6568309"/>
              <a:gd name="connsiteY50" fmla="*/ 2608928 h 6858000"/>
              <a:gd name="connsiteX51" fmla="*/ 6303530 w 6568309"/>
              <a:gd name="connsiteY51" fmla="*/ 2613111 h 6858000"/>
              <a:gd name="connsiteX52" fmla="*/ 6297474 w 6568309"/>
              <a:gd name="connsiteY52" fmla="*/ 2621996 h 6858000"/>
              <a:gd name="connsiteX53" fmla="*/ 6299263 w 6568309"/>
              <a:gd name="connsiteY53" fmla="*/ 2634265 h 6858000"/>
              <a:gd name="connsiteX54" fmla="*/ 6293065 w 6568309"/>
              <a:gd name="connsiteY54" fmla="*/ 2647237 h 6858000"/>
              <a:gd name="connsiteX55" fmla="*/ 6297496 w 6568309"/>
              <a:gd name="connsiteY55" fmla="*/ 2650786 h 6858000"/>
              <a:gd name="connsiteX56" fmla="*/ 6301708 w 6568309"/>
              <a:gd name="connsiteY56" fmla="*/ 2661993 h 6858000"/>
              <a:gd name="connsiteX57" fmla="*/ 6295884 w 6568309"/>
              <a:gd name="connsiteY57" fmla="*/ 2670949 h 6858000"/>
              <a:gd name="connsiteX58" fmla="*/ 6291714 w 6568309"/>
              <a:gd name="connsiteY58" fmla="*/ 2690255 h 6858000"/>
              <a:gd name="connsiteX59" fmla="*/ 6292327 w 6568309"/>
              <a:gd name="connsiteY59" fmla="*/ 2695683 h 6858000"/>
              <a:gd name="connsiteX60" fmla="*/ 6284410 w 6568309"/>
              <a:gd name="connsiteY60" fmla="*/ 2713964 h 6858000"/>
              <a:gd name="connsiteX61" fmla="*/ 6280410 w 6568309"/>
              <a:gd name="connsiteY61" fmla="*/ 2730175 h 6858000"/>
              <a:gd name="connsiteX62" fmla="*/ 6288082 w 6568309"/>
              <a:gd name="connsiteY62" fmla="*/ 2763497 h 6858000"/>
              <a:gd name="connsiteX63" fmla="*/ 6260924 w 6568309"/>
              <a:gd name="connsiteY63" fmla="*/ 3051539 h 6858000"/>
              <a:gd name="connsiteX64" fmla="*/ 6210151 w 6568309"/>
              <a:gd name="connsiteY64" fmla="*/ 3335396 h 6858000"/>
              <a:gd name="connsiteX65" fmla="*/ 6212034 w 6568309"/>
              <a:gd name="connsiteY65" fmla="*/ 3456509 h 6858000"/>
              <a:gd name="connsiteX66" fmla="*/ 6197490 w 6568309"/>
              <a:gd name="connsiteY66" fmla="*/ 3531827 h 6858000"/>
              <a:gd name="connsiteX67" fmla="*/ 6208018 w 6568309"/>
              <a:gd name="connsiteY67" fmla="*/ 3570877 h 6858000"/>
              <a:gd name="connsiteX68" fmla="*/ 6205920 w 6568309"/>
              <a:gd name="connsiteY68" fmla="*/ 3583849 h 6858000"/>
              <a:gd name="connsiteX69" fmla="*/ 6199616 w 6568309"/>
              <a:gd name="connsiteY69" fmla="*/ 3592763 h 6858000"/>
              <a:gd name="connsiteX70" fmla="*/ 6181288 w 6568309"/>
              <a:gd name="connsiteY70" fmla="*/ 3653485 h 6858000"/>
              <a:gd name="connsiteX71" fmla="*/ 6175963 w 6568309"/>
              <a:gd name="connsiteY71" fmla="*/ 3670528 h 6858000"/>
              <a:gd name="connsiteX72" fmla="*/ 6176722 w 6568309"/>
              <a:gd name="connsiteY72" fmla="*/ 3685990 h 6858000"/>
              <a:gd name="connsiteX73" fmla="*/ 6181549 w 6568309"/>
              <a:gd name="connsiteY73" fmla="*/ 3690283 h 6858000"/>
              <a:gd name="connsiteX74" fmla="*/ 6179476 w 6568309"/>
              <a:gd name="connsiteY74" fmla="*/ 3699787 h 6858000"/>
              <a:gd name="connsiteX75" fmla="*/ 6180040 w 6568309"/>
              <a:gd name="connsiteY75" fmla="*/ 3702486 h 6858000"/>
              <a:gd name="connsiteX76" fmla="*/ 6182155 w 6568309"/>
              <a:gd name="connsiteY76" fmla="*/ 3717784 h 6858000"/>
              <a:gd name="connsiteX77" fmla="*/ 6158980 w 6568309"/>
              <a:gd name="connsiteY77" fmla="*/ 3746229 h 6858000"/>
              <a:gd name="connsiteX78" fmla="*/ 6096049 w 6568309"/>
              <a:gd name="connsiteY78" fmla="*/ 3924910 h 6858000"/>
              <a:gd name="connsiteX79" fmla="*/ 6069712 w 6568309"/>
              <a:gd name="connsiteY79" fmla="*/ 3989353 h 6858000"/>
              <a:gd name="connsiteX80" fmla="*/ 6067330 w 6568309"/>
              <a:gd name="connsiteY80" fmla="*/ 4033899 h 6858000"/>
              <a:gd name="connsiteX81" fmla="*/ 6061081 w 6568309"/>
              <a:gd name="connsiteY81" fmla="*/ 4142250 h 6858000"/>
              <a:gd name="connsiteX82" fmla="*/ 6042858 w 6568309"/>
              <a:gd name="connsiteY82" fmla="*/ 4329442 h 6858000"/>
              <a:gd name="connsiteX83" fmla="*/ 6034182 w 6568309"/>
              <a:gd name="connsiteY83" fmla="*/ 4456184 h 6858000"/>
              <a:gd name="connsiteX84" fmla="*/ 6029178 w 6568309"/>
              <a:gd name="connsiteY84" fmla="*/ 4468478 h 6858000"/>
              <a:gd name="connsiteX85" fmla="*/ 6029974 w 6568309"/>
              <a:gd name="connsiteY85" fmla="*/ 4469862 h 6858000"/>
              <a:gd name="connsiteX86" fmla="*/ 6028340 w 6568309"/>
              <a:gd name="connsiteY86" fmla="*/ 4483797 h 6858000"/>
              <a:gd name="connsiteX87" fmla="*/ 6025168 w 6568309"/>
              <a:gd name="connsiteY87" fmla="*/ 4487091 h 6858000"/>
              <a:gd name="connsiteX88" fmla="*/ 6023164 w 6568309"/>
              <a:gd name="connsiteY88" fmla="*/ 4496728 h 6858000"/>
              <a:gd name="connsiteX89" fmla="*/ 6016839 w 6568309"/>
              <a:gd name="connsiteY89" fmla="*/ 4515918 h 6858000"/>
              <a:gd name="connsiteX90" fmla="*/ 6017886 w 6568309"/>
              <a:gd name="connsiteY90" fmla="*/ 4519316 h 6858000"/>
              <a:gd name="connsiteX91" fmla="*/ 6011819 w 6568309"/>
              <a:gd name="connsiteY91" fmla="*/ 4547957 h 6858000"/>
              <a:gd name="connsiteX92" fmla="*/ 6012791 w 6568309"/>
              <a:gd name="connsiteY92" fmla="*/ 4548262 h 6858000"/>
              <a:gd name="connsiteX93" fmla="*/ 6015703 w 6568309"/>
              <a:gd name="connsiteY93" fmla="*/ 4555939 h 6858000"/>
              <a:gd name="connsiteX94" fmla="*/ 6018854 w 6568309"/>
              <a:gd name="connsiteY94" fmla="*/ 4570815 h 6858000"/>
              <a:gd name="connsiteX95" fmla="*/ 6033000 w 6568309"/>
              <a:gd name="connsiteY95" fmla="*/ 4633846 h 6858000"/>
              <a:gd name="connsiteX96" fmla="*/ 6032325 w 6568309"/>
              <a:gd name="connsiteY96" fmla="*/ 4639816 h 6858000"/>
              <a:gd name="connsiteX97" fmla="*/ 6032549 w 6568309"/>
              <a:gd name="connsiteY97" fmla="*/ 4639923 h 6858000"/>
              <a:gd name="connsiteX98" fmla="*/ 6032309 w 6568309"/>
              <a:gd name="connsiteY98" fmla="*/ 4646192 h 6858000"/>
              <a:gd name="connsiteX99" fmla="*/ 6031095 w 6568309"/>
              <a:gd name="connsiteY99" fmla="*/ 4650706 h 6858000"/>
              <a:gd name="connsiteX100" fmla="*/ 6029786 w 6568309"/>
              <a:gd name="connsiteY100" fmla="*/ 4662290 h 6858000"/>
              <a:gd name="connsiteX101" fmla="*/ 6030911 w 6568309"/>
              <a:gd name="connsiteY101" fmla="*/ 4666180 h 6858000"/>
              <a:gd name="connsiteX102" fmla="*/ 6033630 w 6568309"/>
              <a:gd name="connsiteY102" fmla="*/ 4667585 h 6858000"/>
              <a:gd name="connsiteX103" fmla="*/ 6033189 w 6568309"/>
              <a:gd name="connsiteY103" fmla="*/ 4668660 h 6858000"/>
              <a:gd name="connsiteX104" fmla="*/ 6038764 w 6568309"/>
              <a:gd name="connsiteY104" fmla="*/ 4689807 h 6858000"/>
              <a:gd name="connsiteX105" fmla="*/ 6042217 w 6568309"/>
              <a:gd name="connsiteY105" fmla="*/ 4737890 h 6858000"/>
              <a:gd name="connsiteX106" fmla="*/ 6040543 w 6568309"/>
              <a:gd name="connsiteY106" fmla="*/ 4765657 h 6858000"/>
              <a:gd name="connsiteX107" fmla="*/ 6039956 w 6568309"/>
              <a:gd name="connsiteY107" fmla="*/ 4841463 h 6858000"/>
              <a:gd name="connsiteX108" fmla="*/ 6057123 w 6568309"/>
              <a:gd name="connsiteY108" fmla="*/ 4969863 h 6858000"/>
              <a:gd name="connsiteX109" fmla="*/ 6055039 w 6568309"/>
              <a:gd name="connsiteY109" fmla="*/ 4974028 h 6858000"/>
              <a:gd name="connsiteX110" fmla="*/ 6053462 w 6568309"/>
              <a:gd name="connsiteY110" fmla="*/ 4980318 h 6858000"/>
              <a:gd name="connsiteX111" fmla="*/ 6053643 w 6568309"/>
              <a:gd name="connsiteY111" fmla="*/ 4980501 h 6858000"/>
              <a:gd name="connsiteX112" fmla="*/ 6051733 w 6568309"/>
              <a:gd name="connsiteY112" fmla="*/ 4986338 h 6858000"/>
              <a:gd name="connsiteX113" fmla="*/ 6049602 w 6568309"/>
              <a:gd name="connsiteY113" fmla="*/ 4991296 h 6858000"/>
              <a:gd name="connsiteX114" fmla="*/ 6075165 w 6568309"/>
              <a:gd name="connsiteY114" fmla="*/ 5076895 h 6858000"/>
              <a:gd name="connsiteX115" fmla="*/ 6073751 w 6568309"/>
              <a:gd name="connsiteY115" fmla="*/ 5081568 h 6858000"/>
              <a:gd name="connsiteX116" fmla="*/ 6073150 w 6568309"/>
              <a:gd name="connsiteY116" fmla="*/ 5088173 h 6858000"/>
              <a:gd name="connsiteX117" fmla="*/ 6073355 w 6568309"/>
              <a:gd name="connsiteY117" fmla="*/ 5088300 h 6858000"/>
              <a:gd name="connsiteX118" fmla="*/ 6072362 w 6568309"/>
              <a:gd name="connsiteY118" fmla="*/ 5094558 h 6858000"/>
              <a:gd name="connsiteX119" fmla="*/ 6064726 w 6568309"/>
              <a:gd name="connsiteY119" fmla="*/ 5125620 h 6858000"/>
              <a:gd name="connsiteX120" fmla="*/ 6065415 w 6568309"/>
              <a:gd name="connsiteY120" fmla="*/ 5268004 h 6858000"/>
              <a:gd name="connsiteX121" fmla="*/ 6066081 w 6568309"/>
              <a:gd name="connsiteY121" fmla="*/ 5269530 h 6858000"/>
              <a:gd name="connsiteX122" fmla="*/ 6043407 w 6568309"/>
              <a:gd name="connsiteY122" fmla="*/ 5390941 h 6858000"/>
              <a:gd name="connsiteX123" fmla="*/ 6025377 w 6568309"/>
              <a:gd name="connsiteY123" fmla="*/ 5539927 h 6858000"/>
              <a:gd name="connsiteX124" fmla="*/ 6010052 w 6568309"/>
              <a:gd name="connsiteY124" fmla="*/ 5791594 h 6858000"/>
              <a:gd name="connsiteX125" fmla="*/ 5994220 w 6568309"/>
              <a:gd name="connsiteY125" fmla="*/ 5855206 h 6858000"/>
              <a:gd name="connsiteX126" fmla="*/ 5982580 w 6568309"/>
              <a:gd name="connsiteY126" fmla="*/ 5873582 h 6858000"/>
              <a:gd name="connsiteX127" fmla="*/ 5983608 w 6568309"/>
              <a:gd name="connsiteY127" fmla="*/ 5876037 h 6858000"/>
              <a:gd name="connsiteX128" fmla="*/ 5983535 w 6568309"/>
              <a:gd name="connsiteY128" fmla="*/ 5886534 h 6858000"/>
              <a:gd name="connsiteX129" fmla="*/ 5988737 w 6568309"/>
              <a:gd name="connsiteY129" fmla="*/ 5888644 h 6858000"/>
              <a:gd name="connsiteX130" fmla="*/ 5992371 w 6568309"/>
              <a:gd name="connsiteY130" fmla="*/ 5903832 h 6858000"/>
              <a:gd name="connsiteX131" fmla="*/ 5990780 w 6568309"/>
              <a:gd name="connsiteY131" fmla="*/ 5923391 h 6858000"/>
              <a:gd name="connsiteX132" fmla="*/ 5993870 w 6568309"/>
              <a:gd name="connsiteY132" fmla="*/ 6013205 h 6858000"/>
              <a:gd name="connsiteX133" fmla="*/ 5997673 w 6568309"/>
              <a:gd name="connsiteY133" fmla="*/ 6074018 h 6858000"/>
              <a:gd name="connsiteX134" fmla="*/ 6014840 w 6568309"/>
              <a:gd name="connsiteY134" fmla="*/ 6130837 h 6858000"/>
              <a:gd name="connsiteX135" fmla="*/ 6010704 w 6568309"/>
              <a:gd name="connsiteY135" fmla="*/ 6152982 h 6858000"/>
              <a:gd name="connsiteX136" fmla="*/ 6038294 w 6568309"/>
              <a:gd name="connsiteY136" fmla="*/ 6221100 h 6858000"/>
              <a:gd name="connsiteX137" fmla="*/ 6052331 w 6568309"/>
              <a:gd name="connsiteY137" fmla="*/ 6287550 h 6858000"/>
              <a:gd name="connsiteX138" fmla="*/ 6074143 w 6568309"/>
              <a:gd name="connsiteY138" fmla="*/ 6401595 h 6858000"/>
              <a:gd name="connsiteX139" fmla="*/ 6060199 w 6568309"/>
              <a:gd name="connsiteY139" fmla="*/ 6487110 h 6858000"/>
              <a:gd name="connsiteX140" fmla="*/ 6081156 w 6568309"/>
              <a:gd name="connsiteY140" fmla="*/ 6588589 h 6858000"/>
              <a:gd name="connsiteX141" fmla="*/ 6114944 w 6568309"/>
              <a:gd name="connsiteY141" fmla="*/ 6769963 h 6858000"/>
              <a:gd name="connsiteX142" fmla="*/ 6128950 w 6568309"/>
              <a:gd name="connsiteY142" fmla="*/ 6835814 h 6858000"/>
              <a:gd name="connsiteX143" fmla="*/ 6132536 w 6568309"/>
              <a:gd name="connsiteY143" fmla="*/ 6858000 h 6858000"/>
              <a:gd name="connsiteX144" fmla="*/ 4789511 w 6568309"/>
              <a:gd name="connsiteY144" fmla="*/ 6858000 h 6858000"/>
              <a:gd name="connsiteX145" fmla="*/ 1866294 w 6568309"/>
              <a:gd name="connsiteY145" fmla="*/ 6858000 h 6858000"/>
              <a:gd name="connsiteX146" fmla="*/ 1705866 w 6568309"/>
              <a:gd name="connsiteY146" fmla="*/ 6858000 h 6858000"/>
              <a:gd name="connsiteX147" fmla="*/ 1343025 w 6568309"/>
              <a:gd name="connsiteY147" fmla="*/ 6858000 h 6858000"/>
              <a:gd name="connsiteX148" fmla="*/ 523269 w 6568309"/>
              <a:gd name="connsiteY148" fmla="*/ 6858000 h 6858000"/>
              <a:gd name="connsiteX149" fmla="*/ 362841 w 6568309"/>
              <a:gd name="connsiteY149" fmla="*/ 6858000 h 6858000"/>
              <a:gd name="connsiteX150" fmla="*/ 0 w 6568309"/>
              <a:gd name="connsiteY15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6568309" h="6858000">
                <a:moveTo>
                  <a:pt x="0" y="0"/>
                </a:moveTo>
                <a:lnTo>
                  <a:pt x="362841" y="0"/>
                </a:lnTo>
                <a:lnTo>
                  <a:pt x="523269" y="0"/>
                </a:lnTo>
                <a:lnTo>
                  <a:pt x="1343025" y="0"/>
                </a:lnTo>
                <a:lnTo>
                  <a:pt x="1705866" y="0"/>
                </a:lnTo>
                <a:lnTo>
                  <a:pt x="1866294" y="0"/>
                </a:lnTo>
                <a:lnTo>
                  <a:pt x="5225154" y="0"/>
                </a:lnTo>
                <a:lnTo>
                  <a:pt x="6568179" y="0"/>
                </a:lnTo>
                <a:lnTo>
                  <a:pt x="6568309" y="1"/>
                </a:lnTo>
                <a:lnTo>
                  <a:pt x="6562951" y="30700"/>
                </a:lnTo>
                <a:cubicBezTo>
                  <a:pt x="6559126" y="84364"/>
                  <a:pt x="6548218" y="241149"/>
                  <a:pt x="6547446" y="310025"/>
                </a:cubicBezTo>
                <a:cubicBezTo>
                  <a:pt x="6550151" y="367544"/>
                  <a:pt x="6557712" y="408251"/>
                  <a:pt x="6558316" y="443960"/>
                </a:cubicBezTo>
                <a:cubicBezTo>
                  <a:pt x="6555224" y="499397"/>
                  <a:pt x="6534767" y="604434"/>
                  <a:pt x="6528896" y="642659"/>
                </a:cubicBezTo>
                <a:cubicBezTo>
                  <a:pt x="6535204" y="657287"/>
                  <a:pt x="6515365" y="658191"/>
                  <a:pt x="6523095" y="673307"/>
                </a:cubicBezTo>
                <a:cubicBezTo>
                  <a:pt x="6523388" y="693769"/>
                  <a:pt x="6506868" y="797295"/>
                  <a:pt x="6496169" y="839641"/>
                </a:cubicBezTo>
                <a:cubicBezTo>
                  <a:pt x="6484119" y="887148"/>
                  <a:pt x="6457817" y="937731"/>
                  <a:pt x="6450789" y="958357"/>
                </a:cubicBezTo>
                <a:cubicBezTo>
                  <a:pt x="6443760" y="978983"/>
                  <a:pt x="6459217" y="936930"/>
                  <a:pt x="6453996" y="963398"/>
                </a:cubicBezTo>
                <a:cubicBezTo>
                  <a:pt x="6448777" y="989867"/>
                  <a:pt x="6425575" y="1087010"/>
                  <a:pt x="6419467" y="1117169"/>
                </a:cubicBezTo>
                <a:cubicBezTo>
                  <a:pt x="6431540" y="1118586"/>
                  <a:pt x="6409651" y="1135372"/>
                  <a:pt x="6417348" y="1144352"/>
                </a:cubicBezTo>
                <a:cubicBezTo>
                  <a:pt x="6424109" y="1150681"/>
                  <a:pt x="6419047" y="1157251"/>
                  <a:pt x="6418473" y="1164484"/>
                </a:cubicBezTo>
                <a:cubicBezTo>
                  <a:pt x="6423767" y="1173524"/>
                  <a:pt x="6413947" y="1205209"/>
                  <a:pt x="6406979" y="1213829"/>
                </a:cubicBezTo>
                <a:cubicBezTo>
                  <a:pt x="6382818" y="1235037"/>
                  <a:pt x="6400452" y="1277327"/>
                  <a:pt x="6381928" y="1294823"/>
                </a:cubicBezTo>
                <a:cubicBezTo>
                  <a:pt x="6379195" y="1300845"/>
                  <a:pt x="6378069" y="1306615"/>
                  <a:pt x="6377948" y="1312193"/>
                </a:cubicBezTo>
                <a:lnTo>
                  <a:pt x="6379894" y="1327626"/>
                </a:lnTo>
                <a:lnTo>
                  <a:pt x="6385024" y="1331644"/>
                </a:lnTo>
                <a:lnTo>
                  <a:pt x="6383696" y="1341276"/>
                </a:lnTo>
                <a:cubicBezTo>
                  <a:pt x="6383952" y="1342166"/>
                  <a:pt x="6384208" y="1343055"/>
                  <a:pt x="6384464" y="1343945"/>
                </a:cubicBezTo>
                <a:cubicBezTo>
                  <a:pt x="6385957" y="1349040"/>
                  <a:pt x="6387253" y="1354080"/>
                  <a:pt x="6387748" y="1359134"/>
                </a:cubicBezTo>
                <a:cubicBezTo>
                  <a:pt x="6384363" y="1373109"/>
                  <a:pt x="6372802" y="1397612"/>
                  <a:pt x="6364157" y="1427803"/>
                </a:cubicBezTo>
                <a:cubicBezTo>
                  <a:pt x="6348141" y="1460349"/>
                  <a:pt x="6348362" y="1505076"/>
                  <a:pt x="6335874" y="1540278"/>
                </a:cubicBezTo>
                <a:lnTo>
                  <a:pt x="6331892" y="1547262"/>
                </a:lnTo>
                <a:lnTo>
                  <a:pt x="6332744" y="1577056"/>
                </a:lnTo>
                <a:cubicBezTo>
                  <a:pt x="6335859" y="1582205"/>
                  <a:pt x="6336674" y="1589568"/>
                  <a:pt x="6333604" y="1595898"/>
                </a:cubicBezTo>
                <a:lnTo>
                  <a:pt x="6324749" y="1703726"/>
                </a:lnTo>
                <a:cubicBezTo>
                  <a:pt x="6324080" y="1739332"/>
                  <a:pt x="6318019" y="1754453"/>
                  <a:pt x="6329594" y="1809535"/>
                </a:cubicBezTo>
                <a:cubicBezTo>
                  <a:pt x="6344930" y="1868036"/>
                  <a:pt x="6323725" y="1952670"/>
                  <a:pt x="6329062" y="2018310"/>
                </a:cubicBezTo>
                <a:cubicBezTo>
                  <a:pt x="6308075" y="2053162"/>
                  <a:pt x="6326925" y="2034561"/>
                  <a:pt x="6321735" y="2071355"/>
                </a:cubicBezTo>
                <a:lnTo>
                  <a:pt x="6322678" y="2141166"/>
                </a:lnTo>
                <a:lnTo>
                  <a:pt x="6321340" y="2154548"/>
                </a:lnTo>
                <a:lnTo>
                  <a:pt x="6316582" y="2158153"/>
                </a:lnTo>
                <a:lnTo>
                  <a:pt x="6311428" y="2178174"/>
                </a:lnTo>
                <a:cubicBezTo>
                  <a:pt x="6310177" y="2185696"/>
                  <a:pt x="6309622" y="2193828"/>
                  <a:pt x="6310192" y="2202858"/>
                </a:cubicBezTo>
                <a:cubicBezTo>
                  <a:pt x="6319667" y="2232772"/>
                  <a:pt x="6296459" y="2283357"/>
                  <a:pt x="6309211" y="2320214"/>
                </a:cubicBezTo>
                <a:cubicBezTo>
                  <a:pt x="6307537" y="2355906"/>
                  <a:pt x="6302490" y="2394678"/>
                  <a:pt x="6300151" y="2417011"/>
                </a:cubicBezTo>
                <a:cubicBezTo>
                  <a:pt x="6292303" y="2426377"/>
                  <a:pt x="6304439" y="2456509"/>
                  <a:pt x="6295176" y="2454207"/>
                </a:cubicBezTo>
                <a:cubicBezTo>
                  <a:pt x="6299335" y="2464947"/>
                  <a:pt x="6297305" y="2476105"/>
                  <a:pt x="6293727" y="2487203"/>
                </a:cubicBezTo>
                <a:lnTo>
                  <a:pt x="6285477" y="2512282"/>
                </a:lnTo>
                <a:cubicBezTo>
                  <a:pt x="6285720" y="2512961"/>
                  <a:pt x="6285962" y="2513640"/>
                  <a:pt x="6286205" y="2514318"/>
                </a:cubicBezTo>
                <a:cubicBezTo>
                  <a:pt x="6292347" y="2534324"/>
                  <a:pt x="6298487" y="2554328"/>
                  <a:pt x="6304629" y="2574334"/>
                </a:cubicBezTo>
                <a:lnTo>
                  <a:pt x="6303842" y="2579877"/>
                </a:lnTo>
                <a:cubicBezTo>
                  <a:pt x="6303729" y="2585644"/>
                  <a:pt x="6304006" y="2603388"/>
                  <a:pt x="6303953" y="2608928"/>
                </a:cubicBezTo>
                <a:lnTo>
                  <a:pt x="6303530" y="2613111"/>
                </a:lnTo>
                <a:lnTo>
                  <a:pt x="6297474" y="2621996"/>
                </a:lnTo>
                <a:lnTo>
                  <a:pt x="6299263" y="2634265"/>
                </a:lnTo>
                <a:lnTo>
                  <a:pt x="6293065" y="2647237"/>
                </a:lnTo>
                <a:cubicBezTo>
                  <a:pt x="6294685" y="2648158"/>
                  <a:pt x="6296180" y="2649356"/>
                  <a:pt x="6297496" y="2650786"/>
                </a:cubicBezTo>
                <a:lnTo>
                  <a:pt x="6301708" y="2661993"/>
                </a:lnTo>
                <a:lnTo>
                  <a:pt x="6295884" y="2670949"/>
                </a:lnTo>
                <a:cubicBezTo>
                  <a:pt x="6304913" y="2672007"/>
                  <a:pt x="6294429" y="2681695"/>
                  <a:pt x="6291714" y="2690255"/>
                </a:cubicBezTo>
                <a:lnTo>
                  <a:pt x="6292327" y="2695683"/>
                </a:lnTo>
                <a:lnTo>
                  <a:pt x="6284410" y="2713964"/>
                </a:lnTo>
                <a:lnTo>
                  <a:pt x="6280410" y="2730175"/>
                </a:lnTo>
                <a:lnTo>
                  <a:pt x="6288082" y="2763497"/>
                </a:lnTo>
                <a:lnTo>
                  <a:pt x="6260924" y="3051539"/>
                </a:lnTo>
                <a:cubicBezTo>
                  <a:pt x="6251455" y="3165645"/>
                  <a:pt x="6222174" y="3216611"/>
                  <a:pt x="6210151" y="3335396"/>
                </a:cubicBezTo>
                <a:lnTo>
                  <a:pt x="6212034" y="3456509"/>
                </a:lnTo>
                <a:lnTo>
                  <a:pt x="6197490" y="3531827"/>
                </a:lnTo>
                <a:lnTo>
                  <a:pt x="6208018" y="3570877"/>
                </a:lnTo>
                <a:lnTo>
                  <a:pt x="6205920" y="3583849"/>
                </a:lnTo>
                <a:lnTo>
                  <a:pt x="6199616" y="3592763"/>
                </a:lnTo>
                <a:cubicBezTo>
                  <a:pt x="6191839" y="3613948"/>
                  <a:pt x="6196204" y="3641245"/>
                  <a:pt x="6181288" y="3653485"/>
                </a:cubicBezTo>
                <a:cubicBezTo>
                  <a:pt x="6178087" y="3659316"/>
                  <a:pt x="6176516" y="3664985"/>
                  <a:pt x="6175963" y="3670528"/>
                </a:cubicBezTo>
                <a:lnTo>
                  <a:pt x="6176722" y="3685990"/>
                </a:lnTo>
                <a:lnTo>
                  <a:pt x="6181549" y="3690283"/>
                </a:lnTo>
                <a:lnTo>
                  <a:pt x="6179476" y="3699787"/>
                </a:lnTo>
                <a:cubicBezTo>
                  <a:pt x="6179664" y="3700686"/>
                  <a:pt x="6179852" y="3701586"/>
                  <a:pt x="6180040" y="3702486"/>
                </a:cubicBezTo>
                <a:cubicBezTo>
                  <a:pt x="6181140" y="3707637"/>
                  <a:pt x="6182047" y="3712728"/>
                  <a:pt x="6182155" y="3717784"/>
                </a:cubicBezTo>
                <a:cubicBezTo>
                  <a:pt x="6156678" y="3711701"/>
                  <a:pt x="6178864" y="3759789"/>
                  <a:pt x="6158980" y="3746229"/>
                </a:cubicBezTo>
                <a:cubicBezTo>
                  <a:pt x="6144630" y="3780750"/>
                  <a:pt x="6117520" y="3867558"/>
                  <a:pt x="6096049" y="3924910"/>
                </a:cubicBezTo>
                <a:lnTo>
                  <a:pt x="6069712" y="3989353"/>
                </a:lnTo>
                <a:lnTo>
                  <a:pt x="6067330" y="4033899"/>
                </a:lnTo>
                <a:cubicBezTo>
                  <a:pt x="6065506" y="4070470"/>
                  <a:pt x="6063599" y="4110146"/>
                  <a:pt x="6061081" y="4142250"/>
                </a:cubicBezTo>
                <a:cubicBezTo>
                  <a:pt x="6055260" y="4200007"/>
                  <a:pt x="6045907" y="4278998"/>
                  <a:pt x="6042858" y="4329442"/>
                </a:cubicBezTo>
                <a:cubicBezTo>
                  <a:pt x="6038376" y="4381764"/>
                  <a:pt x="6036461" y="4433012"/>
                  <a:pt x="6034182" y="4456184"/>
                </a:cubicBezTo>
                <a:lnTo>
                  <a:pt x="6029178" y="4468478"/>
                </a:lnTo>
                <a:lnTo>
                  <a:pt x="6029974" y="4469862"/>
                </a:lnTo>
                <a:cubicBezTo>
                  <a:pt x="6031287" y="4476321"/>
                  <a:pt x="6030316" y="4480555"/>
                  <a:pt x="6028340" y="4483797"/>
                </a:cubicBezTo>
                <a:lnTo>
                  <a:pt x="6025168" y="4487091"/>
                </a:lnTo>
                <a:lnTo>
                  <a:pt x="6023164" y="4496728"/>
                </a:lnTo>
                <a:lnTo>
                  <a:pt x="6016839" y="4515918"/>
                </a:lnTo>
                <a:cubicBezTo>
                  <a:pt x="6017189" y="4517049"/>
                  <a:pt x="6017537" y="4518182"/>
                  <a:pt x="6017886" y="4519316"/>
                </a:cubicBezTo>
                <a:lnTo>
                  <a:pt x="6011819" y="4547957"/>
                </a:lnTo>
                <a:lnTo>
                  <a:pt x="6012791" y="4548262"/>
                </a:lnTo>
                <a:cubicBezTo>
                  <a:pt x="6014837" y="4549595"/>
                  <a:pt x="6016087" y="4551811"/>
                  <a:pt x="6015703" y="4555939"/>
                </a:cubicBezTo>
                <a:cubicBezTo>
                  <a:pt x="6031790" y="4548276"/>
                  <a:pt x="6021405" y="4557977"/>
                  <a:pt x="6018854" y="4570815"/>
                </a:cubicBezTo>
                <a:cubicBezTo>
                  <a:pt x="6021736" y="4583801"/>
                  <a:pt x="6030754" y="4622347"/>
                  <a:pt x="6033000" y="4633846"/>
                </a:cubicBezTo>
                <a:lnTo>
                  <a:pt x="6032325" y="4639816"/>
                </a:lnTo>
                <a:lnTo>
                  <a:pt x="6032549" y="4639923"/>
                </a:lnTo>
                <a:cubicBezTo>
                  <a:pt x="6032911" y="4641190"/>
                  <a:pt x="6032878" y="4643141"/>
                  <a:pt x="6032309" y="4646192"/>
                </a:cubicBezTo>
                <a:lnTo>
                  <a:pt x="6031095" y="4650706"/>
                </a:lnTo>
                <a:lnTo>
                  <a:pt x="6029786" y="4662290"/>
                </a:lnTo>
                <a:cubicBezTo>
                  <a:pt x="6030161" y="4663587"/>
                  <a:pt x="6030536" y="4664883"/>
                  <a:pt x="6030911" y="4666180"/>
                </a:cubicBezTo>
                <a:lnTo>
                  <a:pt x="6033630" y="4667585"/>
                </a:lnTo>
                <a:lnTo>
                  <a:pt x="6033189" y="4668660"/>
                </a:lnTo>
                <a:cubicBezTo>
                  <a:pt x="6027286" y="4676831"/>
                  <a:pt x="6019767" y="4679345"/>
                  <a:pt x="6038764" y="4689807"/>
                </a:cubicBezTo>
                <a:cubicBezTo>
                  <a:pt x="6028616" y="4708535"/>
                  <a:pt x="6040474" y="4712235"/>
                  <a:pt x="6042217" y="4737890"/>
                </a:cubicBezTo>
                <a:cubicBezTo>
                  <a:pt x="6033362" y="4748600"/>
                  <a:pt x="6035273" y="4757223"/>
                  <a:pt x="6040543" y="4765657"/>
                </a:cubicBezTo>
                <a:cubicBezTo>
                  <a:pt x="6034416" y="4790618"/>
                  <a:pt x="6040696" y="4813399"/>
                  <a:pt x="6039956" y="4841463"/>
                </a:cubicBezTo>
                <a:lnTo>
                  <a:pt x="6057123" y="4969863"/>
                </a:lnTo>
                <a:lnTo>
                  <a:pt x="6055039" y="4974028"/>
                </a:lnTo>
                <a:cubicBezTo>
                  <a:pt x="6053860" y="4976933"/>
                  <a:pt x="6053409" y="4978909"/>
                  <a:pt x="6053462" y="4980318"/>
                </a:cubicBezTo>
                <a:lnTo>
                  <a:pt x="6053643" y="4980501"/>
                </a:lnTo>
                <a:lnTo>
                  <a:pt x="6051733" y="4986338"/>
                </a:lnTo>
                <a:lnTo>
                  <a:pt x="6049602" y="4991296"/>
                </a:lnTo>
                <a:cubicBezTo>
                  <a:pt x="6058123" y="5019829"/>
                  <a:pt x="6066643" y="5048361"/>
                  <a:pt x="6075165" y="5076895"/>
                </a:cubicBezTo>
                <a:lnTo>
                  <a:pt x="6073751" y="5081568"/>
                </a:lnTo>
                <a:cubicBezTo>
                  <a:pt x="6073034" y="5084748"/>
                  <a:pt x="6072888" y="5086810"/>
                  <a:pt x="6073150" y="5088173"/>
                </a:cubicBezTo>
                <a:lnTo>
                  <a:pt x="6073355" y="5088300"/>
                </a:lnTo>
                <a:lnTo>
                  <a:pt x="6072362" y="5094558"/>
                </a:lnTo>
                <a:cubicBezTo>
                  <a:pt x="6070184" y="5105196"/>
                  <a:pt x="6067588" y="5115626"/>
                  <a:pt x="6064726" y="5125620"/>
                </a:cubicBezTo>
                <a:cubicBezTo>
                  <a:pt x="6063568" y="5154527"/>
                  <a:pt x="6065189" y="5244020"/>
                  <a:pt x="6065415" y="5268004"/>
                </a:cubicBezTo>
                <a:cubicBezTo>
                  <a:pt x="6065637" y="5268513"/>
                  <a:pt x="6065860" y="5269021"/>
                  <a:pt x="6066081" y="5269530"/>
                </a:cubicBezTo>
                <a:lnTo>
                  <a:pt x="6043407" y="5390941"/>
                </a:lnTo>
                <a:cubicBezTo>
                  <a:pt x="6032545" y="5438194"/>
                  <a:pt x="6020942" y="5465286"/>
                  <a:pt x="6025377" y="5539927"/>
                </a:cubicBezTo>
                <a:cubicBezTo>
                  <a:pt x="6019787" y="5610775"/>
                  <a:pt x="6013913" y="5740573"/>
                  <a:pt x="6010052" y="5791594"/>
                </a:cubicBezTo>
                <a:cubicBezTo>
                  <a:pt x="5989401" y="5787060"/>
                  <a:pt x="6018524" y="5849672"/>
                  <a:pt x="5994220" y="5855206"/>
                </a:cubicBezTo>
                <a:cubicBezTo>
                  <a:pt x="5995282" y="5860240"/>
                  <a:pt x="5980598" y="5868910"/>
                  <a:pt x="5982580" y="5873582"/>
                </a:cubicBezTo>
                <a:cubicBezTo>
                  <a:pt x="5982922" y="5874401"/>
                  <a:pt x="5983265" y="5875218"/>
                  <a:pt x="5983608" y="5876037"/>
                </a:cubicBezTo>
                <a:lnTo>
                  <a:pt x="5983535" y="5886534"/>
                </a:lnTo>
                <a:lnTo>
                  <a:pt x="5988737" y="5888644"/>
                </a:lnTo>
                <a:cubicBezTo>
                  <a:pt x="5989948" y="5893707"/>
                  <a:pt x="5991159" y="5898769"/>
                  <a:pt x="5992371" y="5903832"/>
                </a:cubicBezTo>
                <a:cubicBezTo>
                  <a:pt x="5992924" y="5909651"/>
                  <a:pt x="5992578" y="5916068"/>
                  <a:pt x="5990780" y="5923391"/>
                </a:cubicBezTo>
                <a:cubicBezTo>
                  <a:pt x="5975822" y="5948880"/>
                  <a:pt x="6013580" y="5981626"/>
                  <a:pt x="5993870" y="6013205"/>
                </a:cubicBezTo>
                <a:cubicBezTo>
                  <a:pt x="5988486" y="6024901"/>
                  <a:pt x="5991718" y="6066777"/>
                  <a:pt x="5997673" y="6074018"/>
                </a:cubicBezTo>
                <a:cubicBezTo>
                  <a:pt x="5998007" y="6081731"/>
                  <a:pt x="6007861" y="6126985"/>
                  <a:pt x="6014840" y="6130837"/>
                </a:cubicBezTo>
                <a:cubicBezTo>
                  <a:pt x="6022998" y="6137057"/>
                  <a:pt x="5999420" y="6156330"/>
                  <a:pt x="6010704" y="6152982"/>
                </a:cubicBezTo>
                <a:cubicBezTo>
                  <a:pt x="6008682" y="6186619"/>
                  <a:pt x="6039938" y="6191636"/>
                  <a:pt x="6038294" y="6221100"/>
                </a:cubicBezTo>
                <a:cubicBezTo>
                  <a:pt x="6039643" y="6222126"/>
                  <a:pt x="6046356" y="6257468"/>
                  <a:pt x="6052331" y="6287550"/>
                </a:cubicBezTo>
                <a:cubicBezTo>
                  <a:pt x="6058307" y="6317632"/>
                  <a:pt x="6082079" y="6391312"/>
                  <a:pt x="6074143" y="6401595"/>
                </a:cubicBezTo>
                <a:cubicBezTo>
                  <a:pt x="6074931" y="6423902"/>
                  <a:pt x="6059614" y="6432919"/>
                  <a:pt x="6060199" y="6487110"/>
                </a:cubicBezTo>
                <a:cubicBezTo>
                  <a:pt x="6075583" y="6574474"/>
                  <a:pt x="6076150" y="6553611"/>
                  <a:pt x="6081156" y="6588589"/>
                </a:cubicBezTo>
                <a:cubicBezTo>
                  <a:pt x="6102088" y="6637976"/>
                  <a:pt x="6067660" y="6687723"/>
                  <a:pt x="6114944" y="6769963"/>
                </a:cubicBezTo>
                <a:cubicBezTo>
                  <a:pt x="6130462" y="6819284"/>
                  <a:pt x="6119243" y="6817955"/>
                  <a:pt x="6128950" y="6835814"/>
                </a:cubicBezTo>
                <a:lnTo>
                  <a:pt x="6132536" y="6858000"/>
                </a:lnTo>
                <a:lnTo>
                  <a:pt x="4789511" y="6858000"/>
                </a:lnTo>
                <a:lnTo>
                  <a:pt x="1866294" y="6858000"/>
                </a:lnTo>
                <a:lnTo>
                  <a:pt x="1705866" y="6858000"/>
                </a:lnTo>
                <a:lnTo>
                  <a:pt x="1343025" y="6858000"/>
                </a:lnTo>
                <a:lnTo>
                  <a:pt x="523269" y="6858000"/>
                </a:lnTo>
                <a:lnTo>
                  <a:pt x="362841"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ítulo 1">
            <a:extLst>
              <a:ext uri="{FF2B5EF4-FFF2-40B4-BE49-F238E27FC236}">
                <a16:creationId xmlns:a16="http://schemas.microsoft.com/office/drawing/2014/main" id="{FA8313C6-AE81-D14B-B5F5-8426B58C138D}"/>
              </a:ext>
            </a:extLst>
          </p:cNvPr>
          <p:cNvSpPr>
            <a:spLocks noGrp="1"/>
          </p:cNvSpPr>
          <p:nvPr>
            <p:ph type="title"/>
          </p:nvPr>
        </p:nvSpPr>
        <p:spPr>
          <a:xfrm>
            <a:off x="1180374" y="1220525"/>
            <a:ext cx="4784796" cy="1330840"/>
          </a:xfrm>
        </p:spPr>
        <p:txBody>
          <a:bodyPr>
            <a:noAutofit/>
          </a:bodyPr>
          <a:lstStyle/>
          <a:p>
            <a:r>
              <a:rPr lang="es-MX" sz="2800" kern="100" dirty="0">
                <a:effectLst/>
                <a:latin typeface="Calibri" panose="020F0502020204030204" pitchFamily="34" charset="0"/>
                <a:ea typeface="DengXian" panose="02010600030101010101" pitchFamily="2" charset="-122"/>
                <a:cs typeface="Arial" panose="020B0604020202020204" pitchFamily="34" charset="0"/>
              </a:rPr>
              <a:t>Finalmente en 2018 de acuerdo con las directrices de la IBERO para la evaluación de los programas actuales, llevamos a cabo una serie de discusiones de grupo con estudiantes graduados y expertos en el campo.</a:t>
            </a:r>
            <a:endParaRPr lang="es-MX" sz="2800" dirty="0"/>
          </a:p>
        </p:txBody>
      </p:sp>
      <p:sp>
        <p:nvSpPr>
          <p:cNvPr id="3" name="Marcador de contenido 2">
            <a:extLst>
              <a:ext uri="{FF2B5EF4-FFF2-40B4-BE49-F238E27FC236}">
                <a16:creationId xmlns:a16="http://schemas.microsoft.com/office/drawing/2014/main" id="{D2DC22D7-A580-6F4B-9227-C72B9078F739}"/>
              </a:ext>
            </a:extLst>
          </p:cNvPr>
          <p:cNvSpPr>
            <a:spLocks noGrp="1"/>
          </p:cNvSpPr>
          <p:nvPr>
            <p:ph idx="1"/>
          </p:nvPr>
        </p:nvSpPr>
        <p:spPr>
          <a:xfrm>
            <a:off x="1180374" y="3771890"/>
            <a:ext cx="4438036" cy="3908585"/>
          </a:xfrm>
        </p:spPr>
        <p:txBody>
          <a:bodyPr>
            <a:normAutofit/>
          </a:bodyPr>
          <a:lstStyle/>
          <a:p>
            <a:pPr marL="0" indent="0">
              <a:buNone/>
            </a:pPr>
            <a:r>
              <a:rPr lang="es-MX" sz="1400" kern="100" dirty="0">
                <a:effectLst/>
                <a:latin typeface="Calibri" panose="020F0502020204030204" pitchFamily="34" charset="0"/>
                <a:ea typeface="DengXian" panose="02010600030101010101" pitchFamily="2" charset="-122"/>
                <a:cs typeface="Arial" panose="020B0604020202020204" pitchFamily="34" charset="0"/>
              </a:rPr>
              <a:t>Se realizó una autoevaluación completa del plan de estudios y se organizaron seminarios de análisis con el personal académico de tiempo completo, profesores y directores de programas. Se celebraron una serie de seminarios y entrevistas con académicos, críticos y asesores profesionales creativos. Una vez definida la propuesta, se invitó a posibles empleadores a evaluar el nuevo programa. Entre los asistentes se encontraban algunos de los académicos, críticos y profesionales creativos más relevantes del país. Además, para conocer la demanda profesional, hicimos una revisión exhaustiva de la oferta nacional e internacional de programas similares.</a:t>
            </a:r>
          </a:p>
          <a:p>
            <a:endParaRPr lang="es-MX" sz="1400" dirty="0"/>
          </a:p>
        </p:txBody>
      </p:sp>
      <p:pic>
        <p:nvPicPr>
          <p:cNvPr id="4098" name="Picture 2" descr="50 años de Diseño Gráfico – IBERO: Departamento de Diseño">
            <a:extLst>
              <a:ext uri="{FF2B5EF4-FFF2-40B4-BE49-F238E27FC236}">
                <a16:creationId xmlns:a16="http://schemas.microsoft.com/office/drawing/2014/main" id="{581C56F0-1427-9F4A-B19D-A2F2597DA1B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089113" y="717012"/>
            <a:ext cx="4320644" cy="54461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6617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27" name="Rectangle 5126">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IBERO, universidad pionera en el área de diseño | IBERO">
            <a:extLst>
              <a:ext uri="{FF2B5EF4-FFF2-40B4-BE49-F238E27FC236}">
                <a16:creationId xmlns:a16="http://schemas.microsoft.com/office/drawing/2014/main" id="{E1B31EF8-872F-4748-810F-6D0F6BAAAF6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808" r="9881"/>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5129" name="Rectangle 5128">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93B7CAAF-CDD2-2546-AB3C-DC87F42D1CD4}"/>
              </a:ext>
            </a:extLst>
          </p:cNvPr>
          <p:cNvSpPr>
            <a:spLocks noGrp="1"/>
          </p:cNvSpPr>
          <p:nvPr>
            <p:ph type="title"/>
          </p:nvPr>
        </p:nvSpPr>
        <p:spPr>
          <a:xfrm>
            <a:off x="838200" y="1215326"/>
            <a:ext cx="3822189" cy="1899912"/>
          </a:xfrm>
        </p:spPr>
        <p:txBody>
          <a:bodyPr>
            <a:noAutofit/>
          </a:bodyPr>
          <a:lstStyle/>
          <a:p>
            <a:r>
              <a:rPr lang="es-MX" sz="1800" kern="100" dirty="0">
                <a:effectLst/>
                <a:latin typeface="Calibri" panose="020F0502020204030204" pitchFamily="34" charset="0"/>
                <a:ea typeface="DengXian" panose="02010600030101010101" pitchFamily="2" charset="-122"/>
                <a:cs typeface="Arial" panose="020B0604020202020204" pitchFamily="34" charset="0"/>
              </a:rPr>
              <a:t>A las preguntas: ¿Podríamos crear un programa con un proceso único y desarrollar un nuevo método de diseño? ¿Podría un enfoque multisensorial ser más significativo y responder a la problemática del nuevo contexto? </a:t>
            </a:r>
            <a:br>
              <a:rPr lang="es-MX" sz="1800" kern="100" dirty="0">
                <a:effectLst/>
                <a:latin typeface="Calibri" panose="020F0502020204030204" pitchFamily="34" charset="0"/>
                <a:ea typeface="DengXian" panose="02010600030101010101" pitchFamily="2" charset="-122"/>
                <a:cs typeface="Arial" panose="020B0604020202020204" pitchFamily="34" charset="0"/>
              </a:rPr>
            </a:br>
            <a:endParaRPr lang="es-MX" sz="1800" dirty="0"/>
          </a:p>
        </p:txBody>
      </p:sp>
      <p:sp>
        <p:nvSpPr>
          <p:cNvPr id="3" name="Marcador de contenido 2">
            <a:extLst>
              <a:ext uri="{FF2B5EF4-FFF2-40B4-BE49-F238E27FC236}">
                <a16:creationId xmlns:a16="http://schemas.microsoft.com/office/drawing/2014/main" id="{382F5B41-B96C-154D-A5DE-8789050A66F3}"/>
              </a:ext>
            </a:extLst>
          </p:cNvPr>
          <p:cNvSpPr>
            <a:spLocks noGrp="1"/>
          </p:cNvSpPr>
          <p:nvPr>
            <p:ph idx="1"/>
          </p:nvPr>
        </p:nvSpPr>
        <p:spPr>
          <a:xfrm>
            <a:off x="838200" y="3540338"/>
            <a:ext cx="3822189" cy="3742762"/>
          </a:xfrm>
        </p:spPr>
        <p:txBody>
          <a:bodyPr>
            <a:normAutofit/>
          </a:bodyPr>
          <a:lstStyle/>
          <a:p>
            <a:pPr marL="0" indent="0">
              <a:buNone/>
            </a:pPr>
            <a:r>
              <a:rPr lang="es-MX" sz="1400" kern="100" dirty="0">
                <a:effectLst/>
                <a:latin typeface="Calibri" panose="020F0502020204030204" pitchFamily="34" charset="0"/>
                <a:ea typeface="DengXian" panose="02010600030101010101" pitchFamily="2" charset="-122"/>
                <a:cs typeface="Arial" panose="020B0604020202020204" pitchFamily="34" charset="0"/>
              </a:rPr>
              <a:t>La respuesta fue afirmativa. Las conclusiones del grupo arrojaron una visión de conjunto que clarifica el diseño del nuevo plan de estudios. Consideraron que contribuye a llenar un vacío en la oferta educativa y las demandas del quehacer creativo. En un mundo cada vez más desmaterializado se exige una remodelación de los recursos, las técnicas y los métodos.  Los diseñadores son necesarios para darle sentido, para construir conexiones entre el mundo físico y el digital mediante el diseño de sistemas y herramientas integrales multisensoriales.</a:t>
            </a:r>
          </a:p>
          <a:p>
            <a:pPr marL="0" indent="0">
              <a:buNone/>
            </a:pPr>
            <a:endParaRPr lang="es-MX" sz="1400" dirty="0"/>
          </a:p>
        </p:txBody>
      </p:sp>
    </p:spTree>
    <p:extLst>
      <p:ext uri="{BB962C8B-B14F-4D97-AF65-F5344CB8AC3E}">
        <p14:creationId xmlns:p14="http://schemas.microsoft.com/office/powerpoint/2010/main" val="17867733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1" name="Rectangle 615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a:extLst>
              <a:ext uri="{FF2B5EF4-FFF2-40B4-BE49-F238E27FC236}">
                <a16:creationId xmlns:a16="http://schemas.microsoft.com/office/drawing/2014/main" id="{5C2A26CF-0BB8-5040-BE17-4493C861A05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126" r="16562"/>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6153" name="Rectangle 615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E329605F-D3B9-B74C-A293-7A01C023714A}"/>
              </a:ext>
            </a:extLst>
          </p:cNvPr>
          <p:cNvSpPr>
            <a:spLocks noGrp="1"/>
          </p:cNvSpPr>
          <p:nvPr>
            <p:ph type="title"/>
          </p:nvPr>
        </p:nvSpPr>
        <p:spPr>
          <a:xfrm>
            <a:off x="838200" y="365125"/>
            <a:ext cx="3822189" cy="1899912"/>
          </a:xfrm>
        </p:spPr>
        <p:txBody>
          <a:bodyPr>
            <a:noAutofit/>
          </a:bodyPr>
          <a:lstStyle/>
          <a:p>
            <a:r>
              <a:rPr lang="es-MX" sz="2000" kern="100" dirty="0">
                <a:effectLst/>
                <a:latin typeface="Calibri" panose="020F0502020204030204" pitchFamily="34" charset="0"/>
                <a:ea typeface="DengXian" panose="02010600030101010101" pitchFamily="2" charset="-122"/>
                <a:cs typeface="Arial" panose="020B0604020202020204" pitchFamily="34" charset="0"/>
              </a:rPr>
              <a:t>El nuevo modelo pedagógico creado por el Departamento de Diseño se ha desarrollado teniendo esto en cuenta, y pretende un cambio de paradigma en la educación actual de los diseñadores.</a:t>
            </a:r>
            <a:endParaRPr lang="es-MX" sz="2000" dirty="0"/>
          </a:p>
        </p:txBody>
      </p:sp>
      <p:sp>
        <p:nvSpPr>
          <p:cNvPr id="3" name="Marcador de contenido 2">
            <a:extLst>
              <a:ext uri="{FF2B5EF4-FFF2-40B4-BE49-F238E27FC236}">
                <a16:creationId xmlns:a16="http://schemas.microsoft.com/office/drawing/2014/main" id="{183E9F60-00C8-5148-8922-A2FF07BA0233}"/>
              </a:ext>
            </a:extLst>
          </p:cNvPr>
          <p:cNvSpPr>
            <a:spLocks noGrp="1"/>
          </p:cNvSpPr>
          <p:nvPr>
            <p:ph idx="1"/>
          </p:nvPr>
        </p:nvSpPr>
        <p:spPr>
          <a:xfrm>
            <a:off x="838200" y="2630152"/>
            <a:ext cx="3822189" cy="3742762"/>
          </a:xfrm>
        </p:spPr>
        <p:txBody>
          <a:bodyPr>
            <a:normAutofit/>
          </a:bodyPr>
          <a:lstStyle/>
          <a:p>
            <a:pPr marL="0" indent="0">
              <a:buNone/>
            </a:pPr>
            <a:r>
              <a:rPr lang="es-MX" sz="1400" kern="100" dirty="0">
                <a:effectLst/>
                <a:latin typeface="Calibri" panose="020F0502020204030204" pitchFamily="34" charset="0"/>
                <a:ea typeface="DengXian" panose="02010600030101010101" pitchFamily="2" charset="-122"/>
                <a:cs typeface="Arial" panose="020B0604020202020204" pitchFamily="34" charset="0"/>
              </a:rPr>
              <a:t>Pretende pasar de perfiles profesionales centrados en campos de trabajo limitados, a perfiles abiertos, adaptables y autodiseñados; de educar para la obsolescencia, a educar para la actualización constante; de un método unilateral pasivo, a un método abductivo hacia la autonomía; de un conocimiento fragmentado, a un conocimiento integrado y transferible.</a:t>
            </a:r>
          </a:p>
          <a:p>
            <a:pPr marL="0" indent="0">
              <a:buNone/>
            </a:pPr>
            <a:r>
              <a:rPr lang="es-MX" sz="1400" kern="100" dirty="0">
                <a:effectLst/>
                <a:latin typeface="Calibri" panose="020F0502020204030204" pitchFamily="34" charset="0"/>
                <a:ea typeface="DengXian" panose="02010600030101010101" pitchFamily="2" charset="-122"/>
                <a:cs typeface="Arial" panose="020B0604020202020204" pitchFamily="34" charset="0"/>
              </a:rPr>
              <a:t>Es necesario decir que, aunque no es el propósito principal del programa de Diseño Sensorial, es un resultado deseable que sus egresados "contribuyan al logro de una sociedad más libre, más justa, más solidaria, más incluyente, productiva y más pacífica, mediante el desarrollo y la difusión del conocimiento y la formación de profesionales e investigadores de gran calidad humana e intelectual" (Misión de la IBERO).</a:t>
            </a:r>
          </a:p>
          <a:p>
            <a:pPr marL="0" indent="0">
              <a:buNone/>
            </a:pPr>
            <a:endParaRPr lang="es-MX" sz="1100" dirty="0"/>
          </a:p>
        </p:txBody>
      </p:sp>
    </p:spTree>
    <p:extLst>
      <p:ext uri="{BB962C8B-B14F-4D97-AF65-F5344CB8AC3E}">
        <p14:creationId xmlns:p14="http://schemas.microsoft.com/office/powerpoint/2010/main" val="40946381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A8EDF4C-FBA7-2546-AFBB-E912EEE18278}"/>
              </a:ext>
            </a:extLst>
          </p:cNvPr>
          <p:cNvSpPr>
            <a:spLocks noGrp="1"/>
          </p:cNvSpPr>
          <p:nvPr>
            <p:ph type="title"/>
          </p:nvPr>
        </p:nvSpPr>
        <p:spPr/>
        <p:txBody>
          <a:bodyPr/>
          <a:lstStyle/>
          <a:p>
            <a:endParaRPr lang="es-MX"/>
          </a:p>
        </p:txBody>
      </p:sp>
      <p:sp>
        <p:nvSpPr>
          <p:cNvPr id="3" name="Marcador de contenido 2">
            <a:extLst>
              <a:ext uri="{FF2B5EF4-FFF2-40B4-BE49-F238E27FC236}">
                <a16:creationId xmlns:a16="http://schemas.microsoft.com/office/drawing/2014/main" id="{B2A54413-C863-A344-857B-B61FF84B765C}"/>
              </a:ext>
            </a:extLst>
          </p:cNvPr>
          <p:cNvSpPr>
            <a:spLocks noGrp="1"/>
          </p:cNvSpPr>
          <p:nvPr>
            <p:ph idx="1"/>
          </p:nvPr>
        </p:nvSpPr>
        <p:spPr/>
        <p:txBody>
          <a:bodyPr>
            <a:normAutofit/>
          </a:bodyPr>
          <a:lstStyle/>
          <a:p>
            <a:pPr marL="0" indent="0" algn="just">
              <a:buNone/>
            </a:pPr>
            <a:r>
              <a:rPr lang="es-MX" sz="1900" kern="100" dirty="0">
                <a:effectLst/>
                <a:latin typeface="Calibri" panose="020F0502020204030204" pitchFamily="34" charset="0"/>
                <a:ea typeface="DengXian" panose="02010600030101010101" pitchFamily="2" charset="-122"/>
                <a:cs typeface="Arial" panose="020B0604020202020204" pitchFamily="34" charset="0"/>
              </a:rPr>
              <a:t>En un sentido más amplio, y con respecto a la perspectiva de las universidades confiadas a la Compañía de Jesús como la IBERO, es necesario participar en la construcción de un mundo nuevo basado en la justicia; un mundo que aspire a crear las condiciones para que la paz y la igualdad existan realmente. Hablar el idioma del otro y aceptarlo como interlocutor válido son elementos necesarios para tender puentes entre las universidades y el mundo. </a:t>
            </a:r>
          </a:p>
          <a:p>
            <a:pPr marL="0" indent="0" algn="just">
              <a:buNone/>
            </a:pPr>
            <a:r>
              <a:rPr lang="es-MX" sz="1900" kern="100" dirty="0">
                <a:effectLst/>
                <a:latin typeface="Calibri" panose="020F0502020204030204" pitchFamily="34" charset="0"/>
                <a:ea typeface="DengXian" panose="02010600030101010101" pitchFamily="2" charset="-122"/>
                <a:cs typeface="Arial" panose="020B0604020202020204" pitchFamily="34" charset="0"/>
              </a:rPr>
              <a:t>Según el tercer informe del MA David Fernández como rector, "... El pensar y el hacer de la universidad deben tratar de influir en la realidad para hacerla más racional y humana. Debemos contribuir a la construcción de un 'discurso alternativo sobre las alternativas' junto con otros actores sociales". El conocimiento que necesitamos sólo puede venir de lo no hegemónico y no convencional. Necesitamos una epistemología entendida como la búsqueda de saberes y criterios con validez de conocimiento, que den visibilidad y credibilidad a las prácticas cognitivas de clases, personas, comunidades y grupos sociales que han sido históricamente victimizados, explotados y oprimidos por el colonialismo global y el capitalismo" (Fernández, p. 8).</a:t>
            </a:r>
          </a:p>
          <a:p>
            <a:pPr marL="0" indent="0">
              <a:buNone/>
            </a:pPr>
            <a:endParaRPr lang="es-MX" dirty="0"/>
          </a:p>
        </p:txBody>
      </p:sp>
    </p:spTree>
    <p:extLst>
      <p:ext uri="{BB962C8B-B14F-4D97-AF65-F5344CB8AC3E}">
        <p14:creationId xmlns:p14="http://schemas.microsoft.com/office/powerpoint/2010/main" val="29297082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AAF5D7DF-7D2E-DD4A-9B81-217DB4656DE8}"/>
              </a:ext>
            </a:extLst>
          </p:cNvPr>
          <p:cNvSpPr>
            <a:spLocks noGrp="1"/>
          </p:cNvSpPr>
          <p:nvPr>
            <p:ph idx="1"/>
          </p:nvPr>
        </p:nvSpPr>
        <p:spPr>
          <a:xfrm>
            <a:off x="793219" y="2013987"/>
            <a:ext cx="4198575" cy="4351338"/>
          </a:xfrm>
        </p:spPr>
        <p:txBody>
          <a:bodyPr>
            <a:normAutofit/>
          </a:bodyPr>
          <a:lstStyle/>
          <a:p>
            <a:pPr marL="0" indent="0">
              <a:buNone/>
            </a:pPr>
            <a:r>
              <a:rPr lang="es-MX" sz="1800" kern="100" dirty="0">
                <a:effectLst/>
                <a:latin typeface="Calibri" panose="020F0502020204030204" pitchFamily="34" charset="0"/>
                <a:ea typeface="DengXian" panose="02010600030101010101" pitchFamily="2" charset="-122"/>
                <a:cs typeface="Arial" panose="020B0604020202020204" pitchFamily="34" charset="0"/>
              </a:rPr>
              <a:t>Esta perspectiva se alinea con la diferenciación geopolítica entre los discursos de transición del Norte y del Sur global, que se posicionan a favor de otras epistemologías, otras prácticas, otras formas de ser, otras alternativas a la continuidad propuesta por algunos discursos de ese "Norte", que aún conserva un discurso hegemónico. El diseño no es ajeno a estas dinámicas, e históricamente, ha tenido propuestas críticas de modelo de vida social centradas en el mercado y el consumo.</a:t>
            </a:r>
          </a:p>
        </p:txBody>
      </p:sp>
      <p:pic>
        <p:nvPicPr>
          <p:cNvPr id="4" name="Imagen 3">
            <a:extLst>
              <a:ext uri="{FF2B5EF4-FFF2-40B4-BE49-F238E27FC236}">
                <a16:creationId xmlns:a16="http://schemas.microsoft.com/office/drawing/2014/main" id="{7C8DF33B-2952-2A4E-9C05-341954F8BC6B}"/>
              </a:ext>
            </a:extLst>
          </p:cNvPr>
          <p:cNvPicPr>
            <a:picLocks noChangeAspect="1"/>
          </p:cNvPicPr>
          <p:nvPr/>
        </p:nvPicPr>
        <p:blipFill>
          <a:blip r:embed="rId2"/>
          <a:stretch>
            <a:fillRect/>
          </a:stretch>
        </p:blipFill>
        <p:spPr>
          <a:xfrm>
            <a:off x="5714027" y="2013988"/>
            <a:ext cx="2821520" cy="3648676"/>
          </a:xfrm>
          <a:prstGeom prst="rect">
            <a:avLst/>
          </a:prstGeom>
        </p:spPr>
      </p:pic>
      <p:pic>
        <p:nvPicPr>
          <p:cNvPr id="5" name="Imagen 4">
            <a:extLst>
              <a:ext uri="{FF2B5EF4-FFF2-40B4-BE49-F238E27FC236}">
                <a16:creationId xmlns:a16="http://schemas.microsoft.com/office/drawing/2014/main" id="{BDF1F963-7978-E64D-B22F-422E9319D1C0}"/>
              </a:ext>
            </a:extLst>
          </p:cNvPr>
          <p:cNvPicPr>
            <a:picLocks noChangeAspect="1"/>
          </p:cNvPicPr>
          <p:nvPr/>
        </p:nvPicPr>
        <p:blipFill>
          <a:blip r:embed="rId3"/>
          <a:stretch>
            <a:fillRect/>
          </a:stretch>
        </p:blipFill>
        <p:spPr>
          <a:xfrm>
            <a:off x="8535547" y="2013988"/>
            <a:ext cx="2854695" cy="3648676"/>
          </a:xfrm>
          <a:prstGeom prst="rect">
            <a:avLst/>
          </a:prstGeom>
        </p:spPr>
      </p:pic>
      <p:sp>
        <p:nvSpPr>
          <p:cNvPr id="6" name="CuadroTexto 5">
            <a:extLst>
              <a:ext uri="{FF2B5EF4-FFF2-40B4-BE49-F238E27FC236}">
                <a16:creationId xmlns:a16="http://schemas.microsoft.com/office/drawing/2014/main" id="{5CBC701A-BC79-C54A-B026-2065BFE4EAA4}"/>
              </a:ext>
            </a:extLst>
          </p:cNvPr>
          <p:cNvSpPr txBox="1"/>
          <p:nvPr/>
        </p:nvSpPr>
        <p:spPr>
          <a:xfrm>
            <a:off x="8115476" y="644381"/>
            <a:ext cx="3241591" cy="1369606"/>
          </a:xfrm>
          <a:prstGeom prst="rect">
            <a:avLst/>
          </a:prstGeom>
          <a:solidFill>
            <a:schemeClr val="accent6">
              <a:lumMod val="75000"/>
            </a:schemeClr>
          </a:solidFill>
        </p:spPr>
        <p:txBody>
          <a:bodyPr wrap="square" rtlCol="0">
            <a:spAutoFit/>
          </a:bodyPr>
          <a:lstStyle/>
          <a:p>
            <a:endParaRPr lang="es-MX" sz="900" dirty="0">
              <a:solidFill>
                <a:schemeClr val="bg1"/>
              </a:solidFill>
            </a:endParaRPr>
          </a:p>
          <a:p>
            <a:endParaRPr lang="es-MX" sz="900" dirty="0">
              <a:solidFill>
                <a:schemeClr val="bg1"/>
              </a:solidFill>
            </a:endParaRPr>
          </a:p>
          <a:p>
            <a:r>
              <a:rPr lang="es-MX" sz="900" dirty="0">
                <a:solidFill>
                  <a:schemeClr val="bg1"/>
                </a:solidFill>
              </a:rPr>
              <a:t>How to design a business model which generates interest in buying handcraft for its true value and not because of charity? How to let people know the true value of handcrafts through a digital experience when the communication strategy is weak and the product flow is constantly interrupted? </a:t>
            </a:r>
          </a:p>
          <a:p>
            <a:endParaRPr lang="es-MX" sz="1000" dirty="0">
              <a:solidFill>
                <a:schemeClr val="bg1"/>
              </a:solidFill>
            </a:endParaRPr>
          </a:p>
          <a:p>
            <a:endParaRPr lang="es-MX" sz="1000" dirty="0">
              <a:solidFill>
                <a:schemeClr val="bg1"/>
              </a:solidFill>
            </a:endParaRPr>
          </a:p>
        </p:txBody>
      </p:sp>
    </p:spTree>
    <p:extLst>
      <p:ext uri="{BB962C8B-B14F-4D97-AF65-F5344CB8AC3E}">
        <p14:creationId xmlns:p14="http://schemas.microsoft.com/office/powerpoint/2010/main" val="258141241"/>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49021</TotalTime>
  <Words>3142</Words>
  <Application>Microsoft Macintosh PowerPoint</Application>
  <PresentationFormat>Panorámica</PresentationFormat>
  <Paragraphs>83</Paragraphs>
  <Slides>33</Slides>
  <Notes>7</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33</vt:i4>
      </vt:variant>
    </vt:vector>
  </HeadingPairs>
  <TitlesOfParts>
    <vt:vector size="37" baseType="lpstr">
      <vt:lpstr>Arial</vt:lpstr>
      <vt:lpstr>Calibri</vt:lpstr>
      <vt:lpstr>Calibri Light</vt:lpstr>
      <vt:lpstr>Tema de Office</vt:lpstr>
      <vt:lpstr>Diseño Sensorial y Dirección Creativa</vt:lpstr>
      <vt:lpstr>Razones para la creación del nuevo programa</vt:lpstr>
      <vt:lpstr>Presentación de PowerPoint</vt:lpstr>
      <vt:lpstr>Para la IBERO, el programa de Diseño Gráfico es motivo de orgullo porque sus egresados han dado forma profesional a una práctica muy joven y se han erigido como agentes de cambio.</vt:lpstr>
      <vt:lpstr>Finalmente en 2018 de acuerdo con las directrices de la IBERO para la evaluación de los programas actuales, llevamos a cabo una serie de discusiones de grupo con estudiantes graduados y expertos en el campo.</vt:lpstr>
      <vt:lpstr>A las preguntas: ¿Podríamos crear un programa con un proceso único y desarrollar un nuevo método de diseño? ¿Podría un enfoque multisensorial ser más significativo y responder a la problemática del nuevo contexto?  </vt:lpstr>
      <vt:lpstr>El nuevo modelo pedagógico creado por el Departamento de Diseño se ha desarrollado teniendo esto en cuenta, y pretende un cambio de paradigma en la educación actual de los diseñadores.</vt:lpstr>
      <vt:lpstr>Presentación de PowerPoint</vt:lpstr>
      <vt:lpstr>Presentación de PowerPoint</vt:lpstr>
      <vt:lpstr>Presentación de PowerPoint</vt:lpstr>
      <vt:lpstr>El Diseño Sensorial  consiste en aplicar soluciones creativas  a nuestros problemas buscando  un resultado que vaya más allá de lo visible  incluyendo a todos los sentidos.  Consiste en diseñar para la totalidad  de la percepción/experiencia humana.   Alastair Sommerville </vt:lpstr>
      <vt:lpstr>Conceptos fundamentales</vt:lpstr>
      <vt:lpstr>Identificar oportunidades</vt:lpstr>
      <vt:lpstr>Las experiencias pueden ser potencialmente mejoradas/amplificadas.</vt:lpstr>
      <vt:lpstr>Al detectar estados de ánimo como la ansiedad provocada por no comprender el funcionamiento de una plataforma, un sistema puede ayudar a identificar formas de mejorarla y hacerla más fácil de entender.</vt:lpstr>
      <vt:lpstr>Presentación de PowerPoint</vt:lpstr>
      <vt:lpstr>Conceptualización de herramientas y sistemas de diseño.</vt:lpstr>
      <vt:lpstr>Presentación de PowerPoint</vt:lpstr>
      <vt:lpstr>Considerando múltiples sentidos</vt:lpstr>
      <vt:lpstr>Presentación de PowerPoint</vt:lpstr>
      <vt:lpstr>Presentación de PowerPoint</vt:lpstr>
      <vt:lpstr>Los estudiantes de diseño adoran la forma visual porque se percibe como limpia y clínica, y se han abstenido de tocar, oler y saborear.</vt:lpstr>
      <vt:lpstr>Aplicación en el mundo físico y/o digital</vt:lpstr>
      <vt:lpstr>Campo de trabajo</vt:lpstr>
      <vt:lpstr>Como resultado deseable, el programa de Diseño Sensorial pretende trastocar la hegemonía visual al reunir materiales de todas las disciplinas tradicionales del diseño, y al desafiar la forma tradicional de diseñar y articular  influencia.  </vt:lpstr>
      <vt:lpstr>Algunos ejemplos de Diseño Sensorial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Diseño Sensorial y Dirección Creativa</dc:title>
  <dc:creator>mariam bujalil-palafox</dc:creator>
  <cp:lastModifiedBy>mariam bujalil-palafox</cp:lastModifiedBy>
  <cp:revision>7</cp:revision>
  <dcterms:created xsi:type="dcterms:W3CDTF">2023-03-20T19:26:49Z</dcterms:created>
  <dcterms:modified xsi:type="dcterms:W3CDTF">2023-05-18T15:40:20Z</dcterms:modified>
</cp:coreProperties>
</file>